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59" r:id="rId6"/>
    <p:sldId id="257" r:id="rId7"/>
    <p:sldId id="445" r:id="rId8"/>
    <p:sldId id="435" r:id="rId9"/>
    <p:sldId id="447" r:id="rId10"/>
    <p:sldId id="449" r:id="rId11"/>
    <p:sldId id="260" r:id="rId12"/>
    <p:sldId id="437" r:id="rId13"/>
    <p:sldId id="448" r:id="rId14"/>
    <p:sldId id="439" r:id="rId15"/>
    <p:sldId id="408" r:id="rId16"/>
    <p:sldId id="415" r:id="rId17"/>
    <p:sldId id="438" r:id="rId18"/>
    <p:sldId id="457" r:id="rId19"/>
    <p:sldId id="440" r:id="rId20"/>
    <p:sldId id="411" r:id="rId21"/>
    <p:sldId id="455" r:id="rId22"/>
    <p:sldId id="456" r:id="rId23"/>
    <p:sldId id="459" r:id="rId24"/>
    <p:sldId id="458" r:id="rId25"/>
    <p:sldId id="450" r:id="rId26"/>
    <p:sldId id="398" r:id="rId27"/>
    <p:sldId id="400" r:id="rId28"/>
    <p:sldId id="264" r:id="rId29"/>
    <p:sldId id="265" r:id="rId30"/>
    <p:sldId id="452" r:id="rId31"/>
    <p:sldId id="405" r:id="rId32"/>
    <p:sldId id="270" r:id="rId33"/>
    <p:sldId id="442" r:id="rId34"/>
    <p:sldId id="444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938"/>
    <a:srgbClr val="756B9F"/>
    <a:srgbClr val="706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8642C-D11D-48CD-B4F3-E87A731A9F5B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4DAE9-E0D5-4F23-AAC5-021CD633B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4368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Approximately £1.1 billion annually. </a:t>
            </a:r>
          </a:p>
          <a:p>
            <a:r>
              <a:rPr lang="en-GB" dirty="0"/>
              <a:t>(£271m in healthcare costs, £692m in productivity losses due to active smoking, £60m in productivity losses due to passive smoking, £34m in clearing smoking-related litter, £12m in fires caused by smoking in commercial properties)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1DBB2-2412-429F-A9F9-83D6AEB6D7E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09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9765-ED17-3FA1-A854-BC0B042EC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9859A-D3E2-5982-E15B-6BDF12672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B85CD-4A4B-9052-FBC9-77EBDF0C7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A80E2-E219-1171-E42D-B32E3017D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45D8A-F288-7C4B-9792-C82601B3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42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6C89-8FCF-0457-9EE9-0D463B1C7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32FCA-3AAB-681B-9BA9-6298D0ED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0665D-4455-2092-B18C-F9E971585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0BC5C-D4D4-0B8D-FEB8-4A6029E1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76776-CAF6-50C7-2976-6998C2FD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8895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439C0-3F92-75F6-DC36-AAF8F0BD2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4AE94-B184-AFCA-10CD-88762AB178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19368-25E2-7528-1861-37D1C4F05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CAA08-1C7E-8061-7BBA-0FD4C4B2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D276D-65A5-EB30-1F4F-4505C6CB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0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CB332-71FA-CE02-416B-BFC3ECD50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7A0C5-EE32-E5DF-D1C9-F785C1C0A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4F5C4-61FC-24ED-E559-4B4AB2B8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6181D-8D1A-C792-EBE0-098C7627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91EAE-101F-91D9-8A1D-5EC4B17DC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798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7F1E7-2DE5-D905-1257-68C031919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195A9-0627-6B58-7F0A-B02492D85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9B24F-7A88-0F0E-90FC-DB59D2EB0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29BD8-994E-CEFB-3ED8-14C075486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12179-2A76-58DE-6E52-0790995E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16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80BCF-D802-BF1A-6CDD-C976BAAF3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CFC7-2B65-2BC5-4F60-E4DD433C4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CFF3A-F8B2-12A3-C91D-2BE8B6A62E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86214-66EE-B059-CF60-AC29F49E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F40ED-7BF0-5D45-A33F-A9A37A5F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C3F05-8BBF-17E3-6A79-CA10552EC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740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192A7-5622-4557-AB49-EECFE647B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1B381-B111-6A41-AE58-2D3275BD9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58952-5156-2F73-7F12-92F05D04E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1B332-B672-10B0-D28B-D82AB18EF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79526B-1A2C-30F5-8ED6-CB49B0BE6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30995-30C7-5695-714B-3A0F20FB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4C43F-497B-BE8E-8EE8-70A287B9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A6B45B-E0DA-CE34-77A3-E81BAE09F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7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302D-7B9A-BA1F-2738-72F6D36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9DF4E-F880-3664-FE43-C807761DB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961E60-AD89-5459-7E47-CA565962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325AF-8E9D-3145-4D50-482E4A6A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63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E616D-1634-C4C4-6930-21A1A4419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F5693-8FA5-6E39-6D0F-70204529D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83A34-9D72-10A0-CAB5-45FD2327C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974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4EA7-CFFF-B6FB-70F0-38C5ED88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50BA9-843E-B92C-A1FA-B108CA2A8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886A7-61E2-0DF6-89FE-58B0B121D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726C2-DC4E-3A5D-236C-8ECCEE29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88827-500E-807E-FA75-6C7421E90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8F5F5-6255-76AE-BECA-A0577721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76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D4221-4089-35A3-4101-4C4D7179D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2AE630-0494-3F5B-184D-C596622DA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657E0-62FA-83FE-7A36-AF8202B04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3A0B5-F22C-F661-2522-903BBC45A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CF444-2CA3-8F29-D9C4-1F99078F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89FA1-CE38-8098-1B2B-C44514BE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17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2EC4C6-4767-5041-FE49-F672CCF7A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20B50-3F49-59CA-47E0-D62A58E75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54AEC-24B9-4160-CF57-85E63C912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3E288-AEC5-4430-B812-2E58DA42CADA}" type="datetimeFigureOut">
              <a:rPr lang="en-GB" smtClean="0"/>
              <a:t>02/11/2023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67032-B779-DD4D-FACD-14D75405E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1C78B-C384-B6A2-ADE4-CED408AEC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78933-F2F0-4B73-A2B9-159F02EB9B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52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s://www.gov.uk/government/publications/e-cigarettes-an-evidence-update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jpg"/><Relationship Id="rId7" Type="http://schemas.openxmlformats.org/officeDocument/2006/relationships/image" Target="../media/image3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13" Type="http://schemas.openxmlformats.org/officeDocument/2006/relationships/image" Target="../media/image58.tif"/><Relationship Id="rId18" Type="http://schemas.openxmlformats.org/officeDocument/2006/relationships/image" Target="../media/image62.tif"/><Relationship Id="rId3" Type="http://schemas.openxmlformats.org/officeDocument/2006/relationships/image" Target="../media/image49.tif"/><Relationship Id="rId21" Type="http://schemas.openxmlformats.org/officeDocument/2006/relationships/image" Target="../media/image65.jpg"/><Relationship Id="rId7" Type="http://schemas.openxmlformats.org/officeDocument/2006/relationships/image" Target="../media/image53.tif"/><Relationship Id="rId12" Type="http://schemas.openxmlformats.org/officeDocument/2006/relationships/image" Target="../media/image57.tif"/><Relationship Id="rId17" Type="http://schemas.openxmlformats.org/officeDocument/2006/relationships/image" Target="../media/image23.tif"/><Relationship Id="rId2" Type="http://schemas.openxmlformats.org/officeDocument/2006/relationships/image" Target="../media/image48.png"/><Relationship Id="rId16" Type="http://schemas.openxmlformats.org/officeDocument/2006/relationships/image" Target="../media/image61.tif"/><Relationship Id="rId20" Type="http://schemas.openxmlformats.org/officeDocument/2006/relationships/image" Target="../media/image6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"/><Relationship Id="rId11" Type="http://schemas.openxmlformats.org/officeDocument/2006/relationships/image" Target="../media/image56.tif"/><Relationship Id="rId5" Type="http://schemas.openxmlformats.org/officeDocument/2006/relationships/image" Target="../media/image51.tif"/><Relationship Id="rId15" Type="http://schemas.openxmlformats.org/officeDocument/2006/relationships/image" Target="../media/image60.tif"/><Relationship Id="rId10" Type="http://schemas.openxmlformats.org/officeDocument/2006/relationships/image" Target="../media/image22.tif"/><Relationship Id="rId19" Type="http://schemas.openxmlformats.org/officeDocument/2006/relationships/image" Target="../media/image63.tif"/><Relationship Id="rId4" Type="http://schemas.openxmlformats.org/officeDocument/2006/relationships/image" Target="../media/image50.tif"/><Relationship Id="rId9" Type="http://schemas.openxmlformats.org/officeDocument/2006/relationships/image" Target="../media/image55.tif"/><Relationship Id="rId14" Type="http://schemas.openxmlformats.org/officeDocument/2006/relationships/image" Target="../media/image59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3.gif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ti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tif"/><Relationship Id="rId9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8B4996-75B3-BB2E-996E-4B4FF64A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3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50940C-3C0F-3B8B-1D6B-1D2904FAB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2993BF-EDD1-2F4E-2451-0251AA40CD91}"/>
              </a:ext>
            </a:extLst>
          </p:cNvPr>
          <p:cNvSpPr txBox="1">
            <a:spLocks/>
          </p:cNvSpPr>
          <p:nvPr/>
        </p:nvSpPr>
        <p:spPr>
          <a:xfrm>
            <a:off x="513183" y="597618"/>
            <a:ext cx="10952584" cy="1604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long-term effects of vaping are currently </a:t>
            </a:r>
            <a:r>
              <a:rPr lang="en-GB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UNKNOWN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4DDC55-6C6D-2EF6-2573-38672D6B2675}"/>
              </a:ext>
            </a:extLst>
          </p:cNvPr>
          <p:cNvSpPr txBox="1">
            <a:spLocks/>
          </p:cNvSpPr>
          <p:nvPr/>
        </p:nvSpPr>
        <p:spPr>
          <a:xfrm>
            <a:off x="323461" y="5178612"/>
            <a:ext cx="10952584" cy="1604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You are taking an unknown</a:t>
            </a:r>
          </a:p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risk by vaping.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581F5-D261-99D5-398E-BF98E7971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33" y="2295329"/>
            <a:ext cx="2985289" cy="49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33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06DCC-55ED-FA93-CCCC-CF77DF9B5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5EAFD7-0D04-9757-7262-BAD7A015013E}"/>
              </a:ext>
            </a:extLst>
          </p:cNvPr>
          <p:cNvSpPr txBox="1">
            <a:spLocks/>
          </p:cNvSpPr>
          <p:nvPr/>
        </p:nvSpPr>
        <p:spPr bwMode="auto">
          <a:xfrm>
            <a:off x="401217" y="686510"/>
            <a:ext cx="11388273" cy="10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The Latest Vaping Information</a:t>
            </a:r>
          </a:p>
        </p:txBody>
      </p:sp>
      <p:pic>
        <p:nvPicPr>
          <p:cNvPr id="7" name="Picture 6" descr="A picture containing drawing, sketch, clipart, illustration&#10;&#10;Description automatically generated">
            <a:extLst>
              <a:ext uri="{FF2B5EF4-FFF2-40B4-BE49-F238E27FC236}">
                <a16:creationId xmlns:a16="http://schemas.microsoft.com/office/drawing/2014/main" id="{63693C67-16A0-858E-2443-99E256EA3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879" y="2102985"/>
            <a:ext cx="1870950" cy="4353893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499136B-923B-4D8D-0042-5356955488DA}"/>
              </a:ext>
            </a:extLst>
          </p:cNvPr>
          <p:cNvSpPr txBox="1">
            <a:spLocks/>
          </p:cNvSpPr>
          <p:nvPr/>
        </p:nvSpPr>
        <p:spPr>
          <a:xfrm>
            <a:off x="517967" y="2483476"/>
            <a:ext cx="9818797" cy="321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  <a:hlinkClick r:id="rId4"/>
              </a:rPr>
              <a:t>Current research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 suggests that </a:t>
            </a:r>
            <a:r>
              <a:rPr lang="en-US" sz="18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vapes are less harmful</a:t>
            </a:r>
            <a:r>
              <a:rPr lang="en-US" sz="18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when compared to smoking tobacco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. 		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However, </a:t>
            </a:r>
            <a:r>
              <a:rPr lang="en-US" sz="18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vapes should not be used by non-smokers or young people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Developing a nicotine addiction, or habit of vaping through the </a:t>
            </a:r>
            <a:r>
              <a:rPr lang="en-US" sz="18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use of vapes from a young age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8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might lead to young people taking up smoking in the future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Century Gothic" panose="020B0502020202020204" pitchFamily="34" charset="0"/>
              </a:rPr>
              <a:t>Using an vape without fully stopping smoking does not provide health benefits.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dirty="0">
                <a:latin typeface="Century Gothic" panose="020B0502020202020204" pitchFamily="34" charset="0"/>
              </a:rPr>
              <a:t>Recent studies suggest that e-cigarettes are health-harming, specifically, </a:t>
            </a:r>
            <a:r>
              <a:rPr lang="en-GB" sz="18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they can negatively impact heart, oral and lung health, and raise your blood pressure</a:t>
            </a:r>
            <a:r>
              <a:rPr lang="en-GB" sz="1800" dirty="0">
                <a:latin typeface="Century Gothic" panose="020B0502020202020204" pitchFamily="34" charset="0"/>
              </a:rPr>
              <a:t>.</a:t>
            </a:r>
          </a:p>
          <a:p>
            <a:pPr marL="285750" indent="-28575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1800" dirty="0">
                <a:latin typeface="Century Gothic" panose="020B0502020202020204" pitchFamily="34" charset="0"/>
              </a:rPr>
              <a:t>Disposable vape bars can contain over 20 cigarettes worth of nicotine.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D47DF6-99B9-A541-FCDC-9802261DF7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265" y="5790149"/>
            <a:ext cx="2988165" cy="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7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E7D959-69A9-0D9A-CA7D-FC4BAAB41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5" y="847147"/>
            <a:ext cx="6068012" cy="249605"/>
          </a:xfrm>
          <a:prstGeom prst="rect">
            <a:avLst/>
          </a:prstGeom>
        </p:spPr>
      </p:pic>
      <p:pic>
        <p:nvPicPr>
          <p:cNvPr id="4" name="Picture 3" descr="A picture containing text, writing implement, book, stationary&#10;&#10;Description automatically generated">
            <a:extLst>
              <a:ext uri="{FF2B5EF4-FFF2-40B4-BE49-F238E27FC236}">
                <a16:creationId xmlns:a16="http://schemas.microsoft.com/office/drawing/2014/main" id="{A186F3E2-CDD9-5A0A-4BA4-51DF9872B2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36" y="0"/>
            <a:ext cx="66334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60D2FD-A06A-0069-30FB-2FD5BF87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25" y="-887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Vapes &amp; The Environment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6C8362-B3E3-1D7B-D0ED-28CF690DD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25" y="1723009"/>
            <a:ext cx="7094965" cy="5475995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Vapes are classed as </a:t>
            </a:r>
            <a:r>
              <a:rPr lang="en-US" sz="2000" b="1" i="1" dirty="0">
                <a:solidFill>
                  <a:srgbClr val="F89938"/>
                </a:solidFill>
                <a:latin typeface="Century Gothic" panose="020B0502020202020204" pitchFamily="34" charset="0"/>
              </a:rPr>
              <a:t>waste electrical and electronic equipment (WEEE). </a:t>
            </a:r>
            <a:r>
              <a:rPr lang="en-US" sz="2000" dirty="0">
                <a:latin typeface="Century Gothic" panose="020B0502020202020204" pitchFamily="34" charset="0"/>
              </a:rPr>
              <a:t>Meaning, they should be disposed of at a recycling center – not in general waste. 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It’s estimated that </a:t>
            </a:r>
            <a:r>
              <a:rPr lang="en-US" sz="20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over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7.7 MILLION</a:t>
            </a:r>
            <a:r>
              <a:rPr lang="en-US" sz="2000" dirty="0">
                <a:latin typeface="Century Gothic" panose="020B0502020202020204" pitchFamily="34" charset="0"/>
              </a:rPr>
              <a:t> disposable vapes are sold in the UK </a:t>
            </a:r>
            <a:r>
              <a:rPr lang="en-US" sz="20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PER WEEK</a:t>
            </a:r>
            <a:r>
              <a:rPr lang="en-US" sz="2000" dirty="0">
                <a:latin typeface="Century Gothic" panose="020B0502020202020204" pitchFamily="34" charset="0"/>
              </a:rPr>
              <a:t>!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Around </a:t>
            </a:r>
            <a:r>
              <a:rPr lang="en-US" sz="2000" b="1" dirty="0">
                <a:solidFill>
                  <a:srgbClr val="F89938"/>
                </a:solidFill>
                <a:latin typeface="Century Gothic" panose="020B0502020202020204" pitchFamily="34" charset="0"/>
              </a:rPr>
              <a:t>5 MILLION</a:t>
            </a:r>
            <a:r>
              <a:rPr lang="en-US" sz="2000" dirty="0">
                <a:solidFill>
                  <a:srgbClr val="F89938"/>
                </a:solidFill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of these vapes are thrown away instead of recycled (that’s 8 a second).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Incorrect disposal can result in a release of plastic, electronical and hazardous chemical waste.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We have a responsibility to ensure these devices are disposed of correctly.</a:t>
            </a:r>
          </a:p>
        </p:txBody>
      </p:sp>
      <p:pic>
        <p:nvPicPr>
          <p:cNvPr id="6" name="Graphic 5" descr="Earth globe: Asia and Australia with solid fill">
            <a:extLst>
              <a:ext uri="{FF2B5EF4-FFF2-40B4-BE49-F238E27FC236}">
                <a16:creationId xmlns:a16="http://schemas.microsoft.com/office/drawing/2014/main" id="{3E4707C9-0A3A-56C2-9E35-B41E82A53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7636" y="220890"/>
            <a:ext cx="914400" cy="914400"/>
          </a:xfrm>
          <a:prstGeom prst="rect">
            <a:avLst/>
          </a:prstGeom>
        </p:spPr>
      </p:pic>
      <p:pic>
        <p:nvPicPr>
          <p:cNvPr id="12" name="Graphic 11" descr="Recycle outline">
            <a:extLst>
              <a:ext uri="{FF2B5EF4-FFF2-40B4-BE49-F238E27FC236}">
                <a16:creationId xmlns:a16="http://schemas.microsoft.com/office/drawing/2014/main" id="{60BC1AE8-E6EB-8D2D-E59D-AE359C70B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7696" y="1502030"/>
            <a:ext cx="3853939" cy="3853939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54EB5A-560D-6283-D91B-A5F5D5AD60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27" y="5755494"/>
            <a:ext cx="3657607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&#10;&#10;Description automatically generated">
            <a:extLst>
              <a:ext uri="{FF2B5EF4-FFF2-40B4-BE49-F238E27FC236}">
                <a16:creationId xmlns:a16="http://schemas.microsoft.com/office/drawing/2014/main" id="{0E11B9D1-679D-11ED-1977-E852BAD4A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039"/>
            <a:ext cx="12192000" cy="1944849"/>
          </a:xfrm>
          <a:prstGeom prst="rect">
            <a:avLst/>
          </a:prstGeom>
        </p:spPr>
      </p:pic>
      <p:pic>
        <p:nvPicPr>
          <p:cNvPr id="2" name="Content Placeholder 8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6EAAF3EC-5B62-23F0-5376-74D9FD664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47" y="3267075"/>
            <a:ext cx="12223747" cy="3590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BBB4D-1EFD-F418-4682-5170E270BBBC}"/>
              </a:ext>
            </a:extLst>
          </p:cNvPr>
          <p:cNvSpPr txBox="1"/>
          <p:nvPr/>
        </p:nvSpPr>
        <p:spPr>
          <a:xfrm>
            <a:off x="0" y="6596390"/>
            <a:ext cx="7375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Source: https://twitter.com/markmiodownik/status/1574313785569034241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B586B-A647-CD7C-08C6-546B0A7B0A62}"/>
              </a:ext>
            </a:extLst>
          </p:cNvPr>
          <p:cNvSpPr txBox="1"/>
          <p:nvPr/>
        </p:nvSpPr>
        <p:spPr>
          <a:xfrm>
            <a:off x="0" y="3014791"/>
            <a:ext cx="1009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Source: </a:t>
            </a:r>
            <a:r>
              <a:rPr lang="en-GB" sz="1100" dirty="0" err="1"/>
              <a:t>ElfBar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84016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50940C-3C0F-3B8B-1D6B-1D2904FAB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31308C-5B2F-EF48-C1A1-560FCAB59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875" y="3234906"/>
            <a:ext cx="4563664" cy="32118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2993BF-EDD1-2F4E-2451-0251AA40CD91}"/>
              </a:ext>
            </a:extLst>
          </p:cNvPr>
          <p:cNvSpPr txBox="1">
            <a:spLocks/>
          </p:cNvSpPr>
          <p:nvPr/>
        </p:nvSpPr>
        <p:spPr>
          <a:xfrm>
            <a:off x="513183" y="597618"/>
            <a:ext cx="10952584" cy="16044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Single-use vapes could take around </a:t>
            </a:r>
            <a:r>
              <a:rPr lang="en-GB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ONE THOUSAND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years to decompose in landfill.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4DDC55-6C6D-2EF6-2573-38672D6B2675}"/>
              </a:ext>
            </a:extLst>
          </p:cNvPr>
          <p:cNvSpPr txBox="1">
            <a:spLocks/>
          </p:cNvSpPr>
          <p:nvPr/>
        </p:nvSpPr>
        <p:spPr>
          <a:xfrm>
            <a:off x="323461" y="5178612"/>
            <a:ext cx="10952584" cy="1604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 not throw them away.</a:t>
            </a:r>
          </a:p>
        </p:txBody>
      </p:sp>
    </p:spTree>
    <p:extLst>
      <p:ext uri="{BB962C8B-B14F-4D97-AF65-F5344CB8AC3E}">
        <p14:creationId xmlns:p14="http://schemas.microsoft.com/office/powerpoint/2010/main" val="3583975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50940C-3C0F-3B8B-1D6B-1D2904FAB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6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2993BF-EDD1-2F4E-2451-0251AA40CD91}"/>
              </a:ext>
            </a:extLst>
          </p:cNvPr>
          <p:cNvSpPr txBox="1">
            <a:spLocks/>
          </p:cNvSpPr>
          <p:nvPr/>
        </p:nvSpPr>
        <p:spPr>
          <a:xfrm>
            <a:off x="513183" y="597618"/>
            <a:ext cx="10952584" cy="16044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So, how do I recycle my vape?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4DDC55-6C6D-2EF6-2573-38672D6B2675}"/>
              </a:ext>
            </a:extLst>
          </p:cNvPr>
          <p:cNvSpPr txBox="1">
            <a:spLocks/>
          </p:cNvSpPr>
          <p:nvPr/>
        </p:nvSpPr>
        <p:spPr>
          <a:xfrm>
            <a:off x="513183" y="3103745"/>
            <a:ext cx="10952584" cy="791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Recycle the cardboard packaging in blue bin</a:t>
            </a:r>
          </a:p>
        </p:txBody>
      </p:sp>
      <p:pic>
        <p:nvPicPr>
          <p:cNvPr id="4" name="Picture 3" descr="A cartoon of a red can&#10;&#10;Description automatically generated">
            <a:extLst>
              <a:ext uri="{FF2B5EF4-FFF2-40B4-BE49-F238E27FC236}">
                <a16:creationId xmlns:a16="http://schemas.microsoft.com/office/drawing/2014/main" id="{AFF30056-1BBC-00E9-F382-6F5E3595B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6377">
            <a:off x="10258367" y="4046726"/>
            <a:ext cx="1207400" cy="2710641"/>
          </a:xfrm>
          <a:prstGeom prst="rect">
            <a:avLst/>
          </a:prstGeom>
        </p:spPr>
      </p:pic>
      <p:pic>
        <p:nvPicPr>
          <p:cNvPr id="2" name="Graphic 1" descr="Recycle outline">
            <a:extLst>
              <a:ext uri="{FF2B5EF4-FFF2-40B4-BE49-F238E27FC236}">
                <a16:creationId xmlns:a16="http://schemas.microsoft.com/office/drawing/2014/main" id="{DA588F53-78B6-24B3-8252-33DCC0906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4872" y="4263992"/>
            <a:ext cx="2841589" cy="28415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E28BDA-202A-7C3C-71EA-58863BFADDA1}"/>
              </a:ext>
            </a:extLst>
          </p:cNvPr>
          <p:cNvSpPr txBox="1">
            <a:spLocks/>
          </p:cNvSpPr>
          <p:nvPr/>
        </p:nvSpPr>
        <p:spPr>
          <a:xfrm>
            <a:off x="513183" y="1382731"/>
            <a:ext cx="10952584" cy="791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Do not throw them away.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67EFE8-7C2C-D33A-487C-1F0DFA844755}"/>
              </a:ext>
            </a:extLst>
          </p:cNvPr>
          <p:cNvSpPr txBox="1">
            <a:spLocks/>
          </p:cNvSpPr>
          <p:nvPr/>
        </p:nvSpPr>
        <p:spPr>
          <a:xfrm>
            <a:off x="513183" y="3924383"/>
            <a:ext cx="10952584" cy="791279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Put stickers, packets and rubber stoppers in general waste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0E24-4C6F-BEA2-C531-2749D228145A}"/>
              </a:ext>
            </a:extLst>
          </p:cNvPr>
          <p:cNvSpPr txBox="1">
            <a:spLocks/>
          </p:cNvSpPr>
          <p:nvPr/>
        </p:nvSpPr>
        <p:spPr>
          <a:xfrm>
            <a:off x="513183" y="4659631"/>
            <a:ext cx="10952584" cy="79127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Put used vape in a vape recycle bin</a:t>
            </a:r>
          </a:p>
        </p:txBody>
      </p:sp>
    </p:spTree>
    <p:extLst>
      <p:ext uri="{BB962C8B-B14F-4D97-AF65-F5344CB8AC3E}">
        <p14:creationId xmlns:p14="http://schemas.microsoft.com/office/powerpoint/2010/main" val="234776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A06DCC-55ED-FA93-CCCC-CF77DF9B5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65EAFD7-0D04-9757-7262-BAD7A015013E}"/>
              </a:ext>
            </a:extLst>
          </p:cNvPr>
          <p:cNvSpPr txBox="1">
            <a:spLocks/>
          </p:cNvSpPr>
          <p:nvPr/>
        </p:nvSpPr>
        <p:spPr bwMode="auto">
          <a:xfrm>
            <a:off x="2069840" y="509233"/>
            <a:ext cx="8052319" cy="10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Vaping &amp; The Law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954FB-B4F9-A346-ACC7-3C8A43376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r="10810"/>
          <a:stretch/>
        </p:blipFill>
        <p:spPr>
          <a:xfrm>
            <a:off x="8584163" y="3429000"/>
            <a:ext cx="3256383" cy="3013788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55778319-5117-4345-6B6B-DF565AF8F2C6}"/>
              </a:ext>
            </a:extLst>
          </p:cNvPr>
          <p:cNvSpPr txBox="1">
            <a:spLocks/>
          </p:cNvSpPr>
          <p:nvPr/>
        </p:nvSpPr>
        <p:spPr>
          <a:xfrm>
            <a:off x="611276" y="2315519"/>
            <a:ext cx="7972888" cy="3217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It is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ILLEGAL</a:t>
            </a: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 to be sold a vape under the age of 18.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It is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ILLEGAL</a:t>
            </a: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 for someone over the age of 18 to buy you a vape.</a:t>
            </a:r>
          </a:p>
          <a:p>
            <a:pPr algn="l"/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These laws are in place in an attempt to protect young people in Scotland from becoming addicted to nicotine.</a:t>
            </a:r>
          </a:p>
        </p:txBody>
      </p:sp>
    </p:spTree>
    <p:extLst>
      <p:ext uri="{BB962C8B-B14F-4D97-AF65-F5344CB8AC3E}">
        <p14:creationId xmlns:p14="http://schemas.microsoft.com/office/powerpoint/2010/main" val="12074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black and white photo of trees&#10;&#10;Description automatically generated with medium confidence">
            <a:extLst>
              <a:ext uri="{FF2B5EF4-FFF2-40B4-BE49-F238E27FC236}">
                <a16:creationId xmlns:a16="http://schemas.microsoft.com/office/drawing/2014/main" id="{4958D02B-C53A-E0F4-BF41-E051AA5E8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BF5F89-F46D-741C-DF4A-1726F3D47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7" y="1260449"/>
            <a:ext cx="6421772" cy="2496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00AA40D-E6FE-159E-1C09-77141C9C9BF1}"/>
              </a:ext>
            </a:extLst>
          </p:cNvPr>
          <p:cNvSpPr txBox="1">
            <a:spLocks/>
          </p:cNvSpPr>
          <p:nvPr/>
        </p:nvSpPr>
        <p:spPr>
          <a:xfrm>
            <a:off x="191461" y="706236"/>
            <a:ext cx="6588028" cy="614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Illegal/Elicit Vaping Products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30AEBA-5F53-9A52-0B4D-D43DD1EAC4E0}"/>
              </a:ext>
            </a:extLst>
          </p:cNvPr>
          <p:cNvSpPr txBox="1">
            <a:spLocks/>
          </p:cNvSpPr>
          <p:nvPr/>
        </p:nvSpPr>
        <p:spPr bwMode="auto">
          <a:xfrm>
            <a:off x="191461" y="1583014"/>
            <a:ext cx="9645091" cy="436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Vaping products can only be sold in the UK if they meet the following criteria:</a:t>
            </a:r>
          </a:p>
          <a:p>
            <a:endParaRPr lang="en-GB" sz="2000" b="1" dirty="0"/>
          </a:p>
          <a:p>
            <a:pPr marL="457200" indent="-457200">
              <a:buClr>
                <a:srgbClr val="FF9939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E-cigarette refillable tanks bigger than 2ml are banned</a:t>
            </a:r>
          </a:p>
          <a:p>
            <a:pPr marL="457200" indent="-457200">
              <a:buClr>
                <a:srgbClr val="FF9939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E-liquid (with nicotine) cannot be sold in quantities bigger than 10ml</a:t>
            </a:r>
          </a:p>
          <a:p>
            <a:pPr marL="457200" indent="-457200">
              <a:buClr>
                <a:srgbClr val="FF9939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The strength of nicotine must not exceed 20mg/ml</a:t>
            </a:r>
          </a:p>
          <a:p>
            <a:pPr marL="457200" indent="-457200">
              <a:buClr>
                <a:srgbClr val="FF9939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E-liquid packaging must be tamper-evident and child-proof</a:t>
            </a:r>
          </a:p>
          <a:p>
            <a:pPr marL="457200" indent="-457200">
              <a:buClr>
                <a:srgbClr val="FF9939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Some additives, flavourings and ALL colourings are banned</a:t>
            </a:r>
          </a:p>
          <a:p>
            <a:pPr>
              <a:buClr>
                <a:srgbClr val="FF9939"/>
              </a:buClr>
            </a:pPr>
            <a:endParaRPr lang="en-GB" sz="2000" dirty="0"/>
          </a:p>
          <a:p>
            <a:pPr>
              <a:buClr>
                <a:srgbClr val="FF9939"/>
              </a:buClr>
            </a:pPr>
            <a:r>
              <a:rPr lang="en-GB" sz="2000" b="1" dirty="0">
                <a:solidFill>
                  <a:schemeClr val="accent2"/>
                </a:solidFill>
              </a:rPr>
              <a:t>This means vapes advertised with:</a:t>
            </a:r>
          </a:p>
          <a:p>
            <a:pPr marL="342900" indent="-342900">
              <a:buClr>
                <a:srgbClr val="FF0000"/>
              </a:buClr>
              <a:buFont typeface="Century Gothic" panose="020B0502020202020204" pitchFamily="34" charset="0"/>
              <a:buChar char="x"/>
            </a:pPr>
            <a:r>
              <a:rPr lang="en-GB" sz="2000" dirty="0">
                <a:solidFill>
                  <a:schemeClr val="accent2"/>
                </a:solidFill>
              </a:rPr>
              <a:t>More than 600-800 puffs are illegal</a:t>
            </a:r>
          </a:p>
          <a:p>
            <a:pPr marL="342900" indent="-342900">
              <a:buClr>
                <a:srgbClr val="FF0000"/>
              </a:buClr>
              <a:buFont typeface="Century Gothic" panose="020B0502020202020204" pitchFamily="34" charset="0"/>
              <a:buChar char="x"/>
            </a:pPr>
            <a:r>
              <a:rPr lang="en-GB" sz="2000" dirty="0">
                <a:solidFill>
                  <a:schemeClr val="accent2"/>
                </a:solidFill>
              </a:rPr>
              <a:t>More than 20mg/ml or 2% nicotine are illegal</a:t>
            </a:r>
          </a:p>
          <a:p>
            <a:pPr marL="342900" indent="-342900">
              <a:buClr>
                <a:srgbClr val="FF0000"/>
              </a:buClr>
              <a:buFont typeface="Century Gothic" panose="020B0502020202020204" pitchFamily="34" charset="0"/>
              <a:buChar char="x"/>
            </a:pPr>
            <a:endParaRPr lang="en-GB" sz="2000" dirty="0"/>
          </a:p>
          <a:p>
            <a:pPr>
              <a:buClr>
                <a:srgbClr val="FF0000"/>
              </a:buClr>
            </a:pPr>
            <a:r>
              <a:rPr lang="en-GB" sz="2000" b="1" dirty="0">
                <a:solidFill>
                  <a:schemeClr val="accent2"/>
                </a:solidFill>
              </a:rPr>
              <a:t>ILLEGAL VAPES ARE KNOWN TO BE MORE HARMFUL.</a:t>
            </a:r>
            <a:endParaRPr lang="en-GB" dirty="0"/>
          </a:p>
        </p:txBody>
      </p:sp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5C93C85-0A26-1713-9C31-C9C7772D9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641" y="2991720"/>
            <a:ext cx="3566842" cy="31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text on it&#10;&#10;Description automatically generated">
            <a:extLst>
              <a:ext uri="{FF2B5EF4-FFF2-40B4-BE49-F238E27FC236}">
                <a16:creationId xmlns:a16="http://schemas.microsoft.com/office/drawing/2014/main" id="{50DDD313-623A-7650-D023-A229C147D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74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BA3B7C41-0231-5A5A-5DFE-B1C2A0555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A115B5E8-1C0E-42B6-E8EF-4D94B641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695" y="6006151"/>
            <a:ext cx="2362942" cy="7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4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5C8BD-6D99-AD22-699B-6F479002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0E94A6-DBCB-839B-F78F-DCA0ED090555}"/>
              </a:ext>
            </a:extLst>
          </p:cNvPr>
          <p:cNvSpPr/>
          <p:nvPr/>
        </p:nvSpPr>
        <p:spPr>
          <a:xfrm>
            <a:off x="315686" y="307491"/>
            <a:ext cx="11560628" cy="614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2" descr="twitter-icon-download-18">
            <a:extLst>
              <a:ext uri="{FF2B5EF4-FFF2-40B4-BE49-F238E27FC236}">
                <a16:creationId xmlns:a16="http://schemas.microsoft.com/office/drawing/2014/main" id="{A9A26DF6-E03F-84C7-8B2B-B56433FA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23" y="5330434"/>
            <a:ext cx="43815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6" name="Picture 3" descr="ICON-Facebook">
            <a:extLst>
              <a:ext uri="{FF2B5EF4-FFF2-40B4-BE49-F238E27FC236}">
                <a16:creationId xmlns:a16="http://schemas.microsoft.com/office/drawing/2014/main" id="{E55E6358-91E1-5955-2966-4AFC430C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23" y="4898724"/>
            <a:ext cx="40640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44C8F88A-960F-CB73-7CF2-0B51A45EB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260" y="4943174"/>
            <a:ext cx="2469728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3A5BA6"/>
                </a:solidFill>
                <a:latin typeface="Century Gothic" pitchFamily="34" charset="0"/>
                <a:cs typeface="Arial" pitchFamily="34" charset="0"/>
              </a:rPr>
              <a:t>/</a:t>
            </a:r>
            <a:r>
              <a:rPr lang="en-GB" altLang="en-US" sz="1600" b="1" dirty="0" err="1">
                <a:solidFill>
                  <a:srgbClr val="3A5BA6"/>
                </a:solidFill>
                <a:latin typeface="Century Gothic" pitchFamily="34" charset="0"/>
                <a:cs typeface="Arial" pitchFamily="34" charset="0"/>
              </a:rPr>
              <a:t>LandedPeerEd</a:t>
            </a:r>
            <a:endParaRPr lang="en-US" altLang="en-US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2BEC287-6C05-0C0E-B9A8-3CD2E36EB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9716" y="5402458"/>
            <a:ext cx="21653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00C0F6"/>
                </a:solidFill>
                <a:latin typeface="Century Gothic" pitchFamily="34" charset="0"/>
                <a:cs typeface="Arial" pitchFamily="34" charset="0"/>
              </a:rPr>
              <a:t>@LANDEDPeerEd</a:t>
            </a:r>
            <a:endParaRPr lang="en-US" altLang="en-US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9" name="Picture 9" descr="images">
            <a:extLst>
              <a:ext uri="{FF2B5EF4-FFF2-40B4-BE49-F238E27FC236}">
                <a16:creationId xmlns:a16="http://schemas.microsoft.com/office/drawing/2014/main" id="{0E4E03DF-FFA7-EDB0-946A-5C9D974D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11" y="5762821"/>
            <a:ext cx="4429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97A13C3D-B589-6C00-7527-A5C4198A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598" y="5797746"/>
            <a:ext cx="2165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600" b="1" dirty="0">
                <a:solidFill>
                  <a:srgbClr val="000000"/>
                </a:solidFill>
                <a:latin typeface="Century Gothic" pitchFamily="34" charset="0"/>
                <a:cs typeface="Arial" pitchFamily="34" charset="0"/>
              </a:rPr>
              <a:t>www.landed.info</a:t>
            </a:r>
            <a:endParaRPr lang="en-US" altLang="en-US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9D2CEC-AF8C-5BA6-C997-B4486FC8A4CC}"/>
              </a:ext>
            </a:extLst>
          </p:cNvPr>
          <p:cNvSpPr txBox="1"/>
          <p:nvPr/>
        </p:nvSpPr>
        <p:spPr>
          <a:xfrm>
            <a:off x="3983826" y="4255698"/>
            <a:ext cx="425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Connect with us…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2064BD-BF67-4AB9-2F5D-E7DC8832DA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62" y="796699"/>
            <a:ext cx="10421804" cy="126700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6B91C4A-7FBB-8D79-B7B6-AAED3AF2C548}"/>
              </a:ext>
            </a:extLst>
          </p:cNvPr>
          <p:cNvSpPr txBox="1">
            <a:spLocks/>
          </p:cNvSpPr>
          <p:nvPr/>
        </p:nvSpPr>
        <p:spPr bwMode="auto">
          <a:xfrm>
            <a:off x="1640681" y="424493"/>
            <a:ext cx="8910637" cy="9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 is </a:t>
            </a:r>
            <a:r>
              <a:rPr lang="en-GB" altLang="en-US" sz="8000" b="1" dirty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LANDED</a:t>
            </a:r>
            <a:r>
              <a:rPr lang="en-GB" alt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0AC2462-CC28-CB84-3472-B4851191DA7C}"/>
              </a:ext>
            </a:extLst>
          </p:cNvPr>
          <p:cNvSpPr txBox="1">
            <a:spLocks/>
          </p:cNvSpPr>
          <p:nvPr/>
        </p:nvSpPr>
        <p:spPr>
          <a:xfrm>
            <a:off x="1981198" y="1794346"/>
            <a:ext cx="8229600" cy="2487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Working in Lanarkshire, we provide </a:t>
            </a:r>
            <a:r>
              <a:rPr lang="en-GB" sz="2400" dirty="0">
                <a:solidFill>
                  <a:schemeClr val="accent4"/>
                </a:solidFill>
              </a:rPr>
              <a:t>drug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5"/>
                </a:solidFill>
              </a:rPr>
              <a:t>alcohol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2"/>
                </a:solidFill>
              </a:rPr>
              <a:t>sexual health</a:t>
            </a:r>
            <a:r>
              <a:rPr lang="en-GB" sz="2400" dirty="0"/>
              <a:t>, </a:t>
            </a:r>
            <a:r>
              <a:rPr lang="en-GB" sz="2400" dirty="0">
                <a:solidFill>
                  <a:srgbClr val="307C39"/>
                </a:solidFill>
              </a:rPr>
              <a:t>cannabis</a:t>
            </a:r>
            <a:r>
              <a:rPr lang="en-GB" sz="2400" dirty="0"/>
              <a:t> and </a:t>
            </a:r>
            <a:r>
              <a:rPr lang="en-GB" sz="2400" dirty="0">
                <a:solidFill>
                  <a:schemeClr val="accent4">
                    <a:lumMod val="75000"/>
                  </a:schemeClr>
                </a:solidFill>
              </a:rPr>
              <a:t>tobacco</a:t>
            </a:r>
            <a:r>
              <a:rPr lang="en-GB" sz="2400" dirty="0"/>
              <a:t> information to young people using informal &amp; peer education approaches.</a:t>
            </a:r>
          </a:p>
          <a:p>
            <a:pPr algn="ctr"/>
            <a:endParaRPr lang="en-GB" sz="24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/>
              <a:t>Our services: </a:t>
            </a:r>
            <a:r>
              <a:rPr lang="en-GB" sz="2400" dirty="0"/>
              <a:t>Stalls, Workshops, Staff Training, Volunteering Opportunities (16-22).</a:t>
            </a:r>
          </a:p>
          <a:p>
            <a:endParaRPr lang="en-GB" sz="2400" dirty="0"/>
          </a:p>
        </p:txBody>
      </p:sp>
      <p:pic>
        <p:nvPicPr>
          <p:cNvPr id="2" name="Picture 1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8B8ED00A-C752-CAC5-96E4-61F3590AB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685" y="5582639"/>
            <a:ext cx="2362942" cy="7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8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sign&#10;&#10;Description automatically generated">
            <a:extLst>
              <a:ext uri="{FF2B5EF4-FFF2-40B4-BE49-F238E27FC236}">
                <a16:creationId xmlns:a16="http://schemas.microsoft.com/office/drawing/2014/main" id="{93AFFE0F-F7CD-EBF5-52EC-983D18304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1897EFE-A4CB-F948-EB89-802FD3AE6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69" y="6058506"/>
            <a:ext cx="2988165" cy="58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grid with white text&#10;&#10;Description automatically generated">
            <a:extLst>
              <a:ext uri="{FF2B5EF4-FFF2-40B4-BE49-F238E27FC236}">
                <a16:creationId xmlns:a16="http://schemas.microsoft.com/office/drawing/2014/main" id="{94C401CD-7E59-53C4-6B93-5E880749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364599A7-57F0-85F1-F31F-899E1A3AD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321" y="6006150"/>
            <a:ext cx="2362942" cy="7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7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3BCA5-4850-0307-2A1D-C349615ED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DA8CF-00D6-8CC2-3D1B-4BCD611719DD}"/>
              </a:ext>
            </a:extLst>
          </p:cNvPr>
          <p:cNvSpPr txBox="1"/>
          <p:nvPr/>
        </p:nvSpPr>
        <p:spPr>
          <a:xfrm>
            <a:off x="553616" y="1491820"/>
            <a:ext cx="1108476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11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SMOKING INFORMATION</a:t>
            </a:r>
            <a:endParaRPr lang="en-GB" sz="11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12BF4D-2F8C-6A45-6AA2-31D240FB7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44" y="5746237"/>
            <a:ext cx="3657607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67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860" y="485191"/>
            <a:ext cx="11516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89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Why should we care about smoking?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20773" y="1823796"/>
            <a:ext cx="9160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Tobacco kills more than 7 million people each year.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784483" y="1357177"/>
            <a:ext cx="1077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Smoking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 the leading cause of 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preventable death in the world.</a:t>
            </a: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1484" y="3001937"/>
            <a:ext cx="79392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More than 6 million of those deaths are the result of direct tobacco use while </a:t>
            </a:r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around 890 000 are the result of non-smokers being exposed to second-hand smoke</a:t>
            </a: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.</a:t>
            </a:r>
          </a:p>
          <a:p>
            <a:pPr algn="r"/>
            <a:r>
              <a:rPr lang="en-GB" sz="1600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World Health Organisation (WHO)</a:t>
            </a:r>
            <a:endParaRPr lang="en-GB" sz="16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873" y="5188980"/>
            <a:ext cx="12645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Scotland there are approx. 10,000 smoking-related deaths annually.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5040" y="5708705"/>
            <a:ext cx="950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Alcohol-related deaths -  1,254 		Drug-related deaths – 1,330	</a:t>
            </a:r>
          </a:p>
        </p:txBody>
      </p:sp>
    </p:spTree>
    <p:extLst>
      <p:ext uri="{BB962C8B-B14F-4D97-AF65-F5344CB8AC3E}">
        <p14:creationId xmlns:p14="http://schemas.microsoft.com/office/powerpoint/2010/main" val="71156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AD0EAA82-97B5-2F0B-DD0E-466CDF55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A3785-CAC0-C63C-D3B2-9E05DA4DE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47" y="979762"/>
            <a:ext cx="6066553" cy="62478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291" y="1676899"/>
            <a:ext cx="9682018" cy="4351338"/>
          </a:xfrm>
        </p:spPr>
        <p:txBody>
          <a:bodyPr/>
          <a:lstStyle/>
          <a:p>
            <a:pPr marL="457200" indent="-457200"/>
            <a:r>
              <a:rPr lang="en-GB" dirty="0"/>
              <a:t>Tobacco is a product made from the leaves of a tobacco plant by </a:t>
            </a:r>
            <a:r>
              <a:rPr lang="en-GB" i="1" dirty="0"/>
              <a:t>curing</a:t>
            </a:r>
            <a:r>
              <a:rPr lang="en-GB" dirty="0"/>
              <a:t> them.</a:t>
            </a:r>
          </a:p>
          <a:p>
            <a:pPr marL="457200" indent="-457200"/>
            <a:r>
              <a:rPr lang="en-GB" dirty="0"/>
              <a:t>(Curing is the drying and colour changing process tobacco has to go through before it can be consumed)</a:t>
            </a:r>
          </a:p>
          <a:p>
            <a:pPr marL="457200" indent="-457200"/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950244" y="341562"/>
            <a:ext cx="8291512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Tobacco?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51" y="3852568"/>
            <a:ext cx="4074265" cy="27140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A073A9-CB82-494F-8325-3FB4B5C2B9AF}"/>
              </a:ext>
            </a:extLst>
          </p:cNvPr>
          <p:cNvSpPr/>
          <p:nvPr/>
        </p:nvSpPr>
        <p:spPr>
          <a:xfrm>
            <a:off x="3261054" y="6687116"/>
            <a:ext cx="288032" cy="14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FC1607F8-DA06-E68F-895D-EADBB5E08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10" y="5615709"/>
            <a:ext cx="2362942" cy="7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4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shape&#10;&#10;Description automatically generated">
            <a:extLst>
              <a:ext uri="{FF2B5EF4-FFF2-40B4-BE49-F238E27FC236}">
                <a16:creationId xmlns:a16="http://schemas.microsoft.com/office/drawing/2014/main" id="{F95957F4-D31D-AE8A-5C56-4ED1CF036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4" y="-105878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923C294-C0E8-4949-8F6F-0C07D34902D3}"/>
              </a:ext>
            </a:extLst>
          </p:cNvPr>
          <p:cNvSpPr/>
          <p:nvPr/>
        </p:nvSpPr>
        <p:spPr>
          <a:xfrm>
            <a:off x="8957123" y="5724043"/>
            <a:ext cx="1607239" cy="836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D2C2671-0F8B-12CE-4C2B-0C37B3B2D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176" y="4643923"/>
            <a:ext cx="1733941" cy="17339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9F54F-8B55-3935-EE77-69440EE0F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28" y="4643923"/>
            <a:ext cx="1751836" cy="17518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9DB0C35-B669-7B80-6C49-7729850339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57" y="4688927"/>
            <a:ext cx="1755196" cy="1755196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0E45755E-6564-487F-56A3-747F7F4461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53233" y="261703"/>
            <a:ext cx="9467406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altLang="en-US" sz="6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Chemicals in tobacco…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95AD18-255A-9608-791D-75A4BC62DA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376" y="2843723"/>
            <a:ext cx="1733941" cy="1733941"/>
          </a:xfrm>
          <a:prstGeom prst="rect">
            <a:avLst/>
          </a:prstGeom>
        </p:spPr>
      </p:pic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55DCC26D-92A0-5FD0-7446-EDBF91199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1310" y="2915731"/>
            <a:ext cx="1651159" cy="1651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692CB5-F31A-5A67-BF42-49FA8B3A5A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85" y="4643923"/>
            <a:ext cx="1656184" cy="16561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EBD0A3-C954-95CA-E89D-07239FD60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65" y="1264572"/>
            <a:ext cx="1651159" cy="16511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1FF178F-6084-3C4C-0574-80846E5173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57" y="2843723"/>
            <a:ext cx="1733941" cy="173394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0C9280C-6F77-44CA-426B-ECE8CE3BB8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23" y="2843723"/>
            <a:ext cx="1673498" cy="167349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43D5D4-943D-17A1-9694-C816C65EA9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565" y="2915732"/>
            <a:ext cx="1673498" cy="16734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F08582-800F-5F60-7A3C-1ABDF71A56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05" y="1259547"/>
            <a:ext cx="1651159" cy="16511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B39AB0F-3CC6-7CE7-EA5F-99F1816CE9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01" y="4760403"/>
            <a:ext cx="1467696" cy="146769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9C78E55-150A-A926-E0B5-956A86CB61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421" y="1259547"/>
            <a:ext cx="1733941" cy="17339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AE72A3E-A17E-D26E-10DB-CDD7C5B1D2E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168" y="1274454"/>
            <a:ext cx="1713285" cy="17132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1092C4-17F3-98AA-41AF-96D593136AF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245" y="4576940"/>
            <a:ext cx="1651159" cy="165115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A13E0C5-DE64-DBE5-81D1-215D568348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25" y="1227039"/>
            <a:ext cx="1702271" cy="1702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E4EA9DF-2F4F-75F0-0757-EFE76E76863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08" y="1278151"/>
            <a:ext cx="1651159" cy="165115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B3E4ACE-AB3C-C142-89AA-4B760D4209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23" y="2920756"/>
            <a:ext cx="1651159" cy="165115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EE0BBF2-B12F-AC8E-39CE-7D50EC5C5171}"/>
              </a:ext>
            </a:extLst>
          </p:cNvPr>
          <p:cNvSpPr txBox="1"/>
          <p:nvPr/>
        </p:nvSpPr>
        <p:spPr>
          <a:xfrm>
            <a:off x="8659401" y="6170528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Plus thousands more…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99AC5B6-4AC9-7CC4-F800-06C452A09CFB}"/>
              </a:ext>
            </a:extLst>
          </p:cNvPr>
          <p:cNvSpPr/>
          <p:nvPr/>
        </p:nvSpPr>
        <p:spPr>
          <a:xfrm>
            <a:off x="3187163" y="6389870"/>
            <a:ext cx="288032" cy="14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2B152A-A771-41D0-7A2F-14EE5E5B6D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28" y="1186054"/>
            <a:ext cx="9179434" cy="511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4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D444D50E-E3D4-F947-773D-2A38F91B4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C14287C-359F-AE27-8BE0-9D2D02ED99D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73265" y="279383"/>
            <a:ext cx="10237870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alt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Chemicals in tobacco… continued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0C19DA-CFAD-4FF7-8301-4CF92B150491}"/>
              </a:ext>
            </a:extLst>
          </p:cNvPr>
          <p:cNvSpPr txBox="1"/>
          <p:nvPr/>
        </p:nvSpPr>
        <p:spPr>
          <a:xfrm>
            <a:off x="2079693" y="1383490"/>
            <a:ext cx="15841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None/>
            </a:pPr>
            <a:r>
              <a:rPr lang="en-GB" sz="800" dirty="0" err="1">
                <a:latin typeface="Arial"/>
              </a:rPr>
              <a:t>Acetanisole</a:t>
            </a:r>
            <a:r>
              <a:rPr lang="en-GB" sz="800" dirty="0">
                <a:latin typeface="Arial"/>
              </a:rPr>
              <a:t>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Acetic Acid,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Acetoin,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 err="1">
                <a:latin typeface="Arial"/>
              </a:rPr>
              <a:t>Acetophenone</a:t>
            </a:r>
            <a:r>
              <a:rPr lang="en-GB" sz="800" dirty="0">
                <a:latin typeface="Arial"/>
              </a:rPr>
              <a:t>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6-Acetoxydihydrotheaspirane,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2-Acetyl-3- </a:t>
            </a:r>
            <a:r>
              <a:rPr lang="en-GB" sz="800" dirty="0" err="1">
                <a:latin typeface="Arial"/>
              </a:rPr>
              <a:t>Ethylpyrazine</a:t>
            </a:r>
            <a:r>
              <a:rPr lang="en-GB" sz="800" dirty="0">
                <a:latin typeface="Arial"/>
              </a:rPr>
              <a:t>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2-Acetyl-5-Methylfuran,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 err="1">
                <a:latin typeface="Arial"/>
              </a:rPr>
              <a:t>Acetylpyrazine</a:t>
            </a:r>
            <a:r>
              <a:rPr lang="en-GB" sz="800" dirty="0">
                <a:latin typeface="Arial"/>
              </a:rPr>
              <a:t>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2-Acetylpyridine,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3-Acetylpyridine,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2-Acetylthiazole,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 err="1">
                <a:latin typeface="Arial"/>
              </a:rPr>
              <a:t>Aconitic</a:t>
            </a:r>
            <a:r>
              <a:rPr lang="en-GB" sz="800" dirty="0">
                <a:latin typeface="Arial"/>
              </a:rPr>
              <a:t> Acid,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dl-Alanine,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Alfalfa Extract,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Allspice Extract,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Oleoresin,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And Oil,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Allyl </a:t>
            </a:r>
            <a:r>
              <a:rPr lang="en-GB" sz="800" dirty="0" err="1">
                <a:latin typeface="Arial"/>
              </a:rPr>
              <a:t>Hexanoate</a:t>
            </a:r>
            <a:r>
              <a:rPr lang="en-GB" sz="800" dirty="0">
                <a:latin typeface="Arial"/>
              </a:rPr>
              <a:t>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Allyl Ionone,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Almond Bitter Oil,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Ambergris Tincture,</a:t>
            </a:r>
            <a:endParaRPr lang="en-GB" sz="800" dirty="0"/>
          </a:p>
          <a:p>
            <a:pPr>
              <a:buFont typeface="Arial"/>
              <a:buNone/>
            </a:pPr>
            <a:r>
              <a:rPr lang="en-GB" sz="800" dirty="0">
                <a:latin typeface="Arial"/>
              </a:rPr>
              <a:t>Ammonia,</a:t>
            </a:r>
          </a:p>
          <a:p>
            <a:r>
              <a:rPr lang="en-GB" sz="900" dirty="0"/>
              <a:t>Ammonium Bicarbonate,</a:t>
            </a:r>
          </a:p>
          <a:p>
            <a:r>
              <a:rPr lang="en-GB" sz="900" dirty="0"/>
              <a:t>Ammonium Hydroxide,</a:t>
            </a:r>
          </a:p>
          <a:p>
            <a:r>
              <a:rPr lang="en-GB" sz="900" dirty="0"/>
              <a:t>Ammonium Phosphate Dibasic,</a:t>
            </a:r>
          </a:p>
          <a:p>
            <a:r>
              <a:rPr lang="en-GB" sz="900" dirty="0"/>
              <a:t>Ammonium </a:t>
            </a:r>
            <a:r>
              <a:rPr lang="en-GB" sz="900" dirty="0" err="1"/>
              <a:t>Sulfide</a:t>
            </a:r>
            <a:r>
              <a:rPr lang="en-GB" sz="900" dirty="0"/>
              <a:t>,</a:t>
            </a:r>
          </a:p>
          <a:p>
            <a:r>
              <a:rPr lang="en-GB" sz="900" dirty="0"/>
              <a:t>Amyl Alcohol,</a:t>
            </a:r>
          </a:p>
          <a:p>
            <a:r>
              <a:rPr lang="en-GB" sz="900" dirty="0"/>
              <a:t>Amyl Butyrate,</a:t>
            </a:r>
          </a:p>
          <a:p>
            <a:r>
              <a:rPr lang="en-GB" sz="900" dirty="0"/>
              <a:t>Amyl </a:t>
            </a:r>
            <a:r>
              <a:rPr lang="en-GB" sz="900" dirty="0" err="1"/>
              <a:t>Formate</a:t>
            </a:r>
            <a:r>
              <a:rPr lang="en-GB" sz="900" dirty="0"/>
              <a:t>,</a:t>
            </a:r>
          </a:p>
          <a:p>
            <a:r>
              <a:rPr lang="en-GB" sz="900" dirty="0"/>
              <a:t>Amyl </a:t>
            </a:r>
            <a:r>
              <a:rPr lang="en-GB" sz="900" dirty="0" err="1"/>
              <a:t>Octanoate</a:t>
            </a:r>
            <a:r>
              <a:rPr lang="en-GB" sz="900" dirty="0"/>
              <a:t>,</a:t>
            </a:r>
          </a:p>
          <a:p>
            <a:r>
              <a:rPr lang="en-GB" sz="900" dirty="0"/>
              <a:t>alpha-</a:t>
            </a:r>
            <a:r>
              <a:rPr lang="en-GB" sz="900" dirty="0" err="1"/>
              <a:t>Amylcinnamaldehyde</a:t>
            </a:r>
            <a:r>
              <a:rPr lang="en-GB" sz="900" dirty="0"/>
              <a:t>,</a:t>
            </a:r>
          </a:p>
          <a:p>
            <a:r>
              <a:rPr lang="en-GB" sz="900" dirty="0" err="1"/>
              <a:t>Amyris</a:t>
            </a:r>
            <a:r>
              <a:rPr lang="en-GB" sz="900" dirty="0"/>
              <a:t> Oil,</a:t>
            </a:r>
          </a:p>
          <a:p>
            <a:r>
              <a:rPr lang="en-GB" sz="900" dirty="0"/>
              <a:t>trans-</a:t>
            </a:r>
            <a:r>
              <a:rPr lang="en-GB" sz="900" dirty="0" err="1"/>
              <a:t>Anethole</a:t>
            </a:r>
            <a:r>
              <a:rPr lang="en-GB" sz="900" dirty="0"/>
              <a:t>,</a:t>
            </a:r>
          </a:p>
          <a:p>
            <a:r>
              <a:rPr lang="en-GB" sz="900" dirty="0"/>
              <a:t>Angelica Root Extract, Oil and Seed Oil,</a:t>
            </a:r>
          </a:p>
          <a:p>
            <a:r>
              <a:rPr lang="en-GB" sz="900" dirty="0"/>
              <a:t>Anise,</a:t>
            </a:r>
          </a:p>
          <a:p>
            <a:r>
              <a:rPr lang="en-GB" sz="900" dirty="0"/>
              <a:t>Anise Star, Extract and Oils,</a:t>
            </a:r>
          </a:p>
          <a:p>
            <a:pPr>
              <a:buFont typeface="Arial"/>
              <a:buNone/>
            </a:pPr>
            <a:endParaRPr lang="en-GB" sz="800" dirty="0"/>
          </a:p>
          <a:p>
            <a:endParaRPr lang="en-GB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5705D2-6F4D-ACDF-34D9-BB50A41C359C}"/>
              </a:ext>
            </a:extLst>
          </p:cNvPr>
          <p:cNvSpPr txBox="1"/>
          <p:nvPr/>
        </p:nvSpPr>
        <p:spPr>
          <a:xfrm>
            <a:off x="3650721" y="1383490"/>
            <a:ext cx="151216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Anisyl</a:t>
            </a:r>
            <a:r>
              <a:rPr lang="en-GB" sz="900" dirty="0"/>
              <a:t> Acetate,</a:t>
            </a:r>
          </a:p>
          <a:p>
            <a:r>
              <a:rPr lang="en-GB" sz="900" dirty="0" err="1"/>
              <a:t>Anisyl</a:t>
            </a:r>
            <a:r>
              <a:rPr lang="en-GB" sz="900" dirty="0"/>
              <a:t> Alcohol,</a:t>
            </a:r>
          </a:p>
          <a:p>
            <a:r>
              <a:rPr lang="en-GB" sz="900" dirty="0" err="1"/>
              <a:t>Anisyl</a:t>
            </a:r>
            <a:r>
              <a:rPr lang="en-GB" sz="900" dirty="0"/>
              <a:t> </a:t>
            </a:r>
            <a:r>
              <a:rPr lang="en-GB" sz="900" dirty="0" err="1"/>
              <a:t>Formate</a:t>
            </a:r>
            <a:r>
              <a:rPr lang="en-GB" sz="900" dirty="0"/>
              <a:t>,</a:t>
            </a:r>
          </a:p>
          <a:p>
            <a:r>
              <a:rPr lang="en-GB" sz="900" dirty="0" err="1"/>
              <a:t>Anisyl</a:t>
            </a:r>
            <a:r>
              <a:rPr lang="en-GB" sz="900" dirty="0"/>
              <a:t> </a:t>
            </a:r>
            <a:r>
              <a:rPr lang="en-GB" sz="900" dirty="0" err="1"/>
              <a:t>Phenylacetate</a:t>
            </a:r>
            <a:r>
              <a:rPr lang="en-GB" sz="900" dirty="0"/>
              <a:t>,</a:t>
            </a:r>
          </a:p>
          <a:p>
            <a:r>
              <a:rPr lang="en-GB" sz="900" dirty="0"/>
              <a:t>Apple Juice Concentrate, Extract, and Skins,</a:t>
            </a:r>
          </a:p>
          <a:p>
            <a:r>
              <a:rPr lang="en-GB" sz="900" dirty="0"/>
              <a:t>Apricot Extract and Juice Concentrate,</a:t>
            </a:r>
          </a:p>
          <a:p>
            <a:r>
              <a:rPr lang="en-GB" sz="900" dirty="0"/>
              <a:t>1-Arginine,</a:t>
            </a:r>
          </a:p>
          <a:p>
            <a:r>
              <a:rPr lang="en-GB" sz="900" dirty="0" err="1"/>
              <a:t>Asafetida</a:t>
            </a:r>
            <a:r>
              <a:rPr lang="en-GB" sz="900" dirty="0"/>
              <a:t> Fluid Extract And Oil,</a:t>
            </a:r>
          </a:p>
          <a:p>
            <a:r>
              <a:rPr lang="en-GB" sz="900" dirty="0"/>
              <a:t>Ascorbic Acid,</a:t>
            </a:r>
          </a:p>
          <a:p>
            <a:r>
              <a:rPr lang="en-GB" sz="900" dirty="0"/>
              <a:t>1-Asparagine Monohydrate,</a:t>
            </a:r>
          </a:p>
          <a:p>
            <a:r>
              <a:rPr lang="en-GB" sz="900" dirty="0"/>
              <a:t>1-Aspartic Acid,</a:t>
            </a:r>
          </a:p>
          <a:p>
            <a:r>
              <a:rPr lang="en-GB" sz="900" dirty="0"/>
              <a:t>Balsam Peru and Oil,</a:t>
            </a:r>
          </a:p>
          <a:p>
            <a:r>
              <a:rPr lang="en-GB" sz="900" dirty="0"/>
              <a:t>Basil Oil,</a:t>
            </a:r>
          </a:p>
          <a:p>
            <a:r>
              <a:rPr lang="en-GB" sz="900" dirty="0"/>
              <a:t>Bay Leaf, Oil and Sweet Oil,</a:t>
            </a:r>
          </a:p>
          <a:p>
            <a:r>
              <a:rPr lang="en-GB" sz="900" dirty="0"/>
              <a:t>Beeswax White,</a:t>
            </a:r>
          </a:p>
          <a:p>
            <a:r>
              <a:rPr lang="en-GB" sz="900" dirty="0"/>
              <a:t>Beet Juice Concentrate,</a:t>
            </a:r>
          </a:p>
          <a:p>
            <a:r>
              <a:rPr lang="en-GB" sz="900" dirty="0"/>
              <a:t>Benzaldehyde,</a:t>
            </a:r>
          </a:p>
          <a:p>
            <a:r>
              <a:rPr lang="en-GB" sz="900" dirty="0"/>
              <a:t>Benzaldehyde Glyceryl </a:t>
            </a:r>
            <a:r>
              <a:rPr lang="en-GB" sz="900" dirty="0" err="1"/>
              <a:t>Acetal</a:t>
            </a:r>
            <a:r>
              <a:rPr lang="en-GB" sz="900" dirty="0"/>
              <a:t>,</a:t>
            </a:r>
          </a:p>
          <a:p>
            <a:r>
              <a:rPr lang="en-GB" sz="900" dirty="0"/>
              <a:t>Benzoic Acid, Benzoin,</a:t>
            </a:r>
          </a:p>
          <a:p>
            <a:r>
              <a:rPr lang="en-GB" sz="900" dirty="0"/>
              <a:t>Benzoin Resin,</a:t>
            </a:r>
          </a:p>
          <a:p>
            <a:r>
              <a:rPr lang="en-GB" sz="900" dirty="0"/>
              <a:t>Benzophenone,</a:t>
            </a:r>
          </a:p>
          <a:p>
            <a:r>
              <a:rPr lang="en-GB" sz="900" dirty="0"/>
              <a:t>Benzyl Alcohol,</a:t>
            </a:r>
          </a:p>
          <a:p>
            <a:r>
              <a:rPr lang="en-GB" sz="900" dirty="0"/>
              <a:t>Benzyl Benzoate,</a:t>
            </a:r>
          </a:p>
          <a:p>
            <a:r>
              <a:rPr lang="en-GB" sz="900" dirty="0"/>
              <a:t>Benzyl Butyrate,</a:t>
            </a:r>
          </a:p>
          <a:p>
            <a:r>
              <a:rPr lang="en-GB" sz="900" dirty="0"/>
              <a:t>Benzyl </a:t>
            </a:r>
            <a:r>
              <a:rPr lang="en-GB" sz="900" dirty="0" err="1"/>
              <a:t>Cinnamate</a:t>
            </a:r>
            <a:r>
              <a:rPr lang="en-GB" sz="900" dirty="0"/>
              <a:t>,</a:t>
            </a:r>
          </a:p>
          <a:p>
            <a:r>
              <a:rPr lang="en-GB" sz="900" dirty="0"/>
              <a:t>Benzyl Propionate,</a:t>
            </a:r>
          </a:p>
          <a:p>
            <a:r>
              <a:rPr lang="en-GB" sz="900" dirty="0"/>
              <a:t>Benzyl Salicylate,</a:t>
            </a:r>
          </a:p>
          <a:p>
            <a:r>
              <a:rPr lang="en-GB" sz="900" dirty="0"/>
              <a:t>Bergamot Oil,</a:t>
            </a:r>
          </a:p>
          <a:p>
            <a:r>
              <a:rPr lang="en-GB" sz="900" dirty="0" err="1"/>
              <a:t>Bisabolene</a:t>
            </a:r>
            <a:r>
              <a:rPr lang="en-GB" sz="900" dirty="0"/>
              <a:t>,</a:t>
            </a:r>
          </a:p>
          <a:p>
            <a:r>
              <a:rPr lang="en-GB" sz="900" dirty="0" err="1"/>
              <a:t>Anisyl</a:t>
            </a:r>
            <a:r>
              <a:rPr lang="en-GB" sz="900" dirty="0"/>
              <a:t> </a:t>
            </a:r>
            <a:r>
              <a:rPr lang="en-GB" sz="900" dirty="0" err="1"/>
              <a:t>Phenylacetate</a:t>
            </a:r>
            <a:r>
              <a:rPr lang="en-GB" sz="900" dirty="0"/>
              <a:t>,</a:t>
            </a:r>
          </a:p>
          <a:p>
            <a:r>
              <a:rPr lang="en-GB" sz="900" dirty="0"/>
              <a:t>Black Currant Buds Absolute,</a:t>
            </a:r>
          </a:p>
          <a:p>
            <a:r>
              <a:rPr lang="en-GB" sz="900" dirty="0" err="1"/>
              <a:t>Borneol</a:t>
            </a:r>
            <a:r>
              <a:rPr lang="en-GB" sz="900" dirty="0"/>
              <a:t>,</a:t>
            </a:r>
          </a:p>
          <a:p>
            <a:endParaRPr lang="en-GB" sz="900" dirty="0"/>
          </a:p>
          <a:p>
            <a:endParaRPr lang="en-GB" sz="900" dirty="0"/>
          </a:p>
          <a:p>
            <a:endParaRPr lang="en-GB" sz="900" dirty="0"/>
          </a:p>
          <a:p>
            <a:endParaRPr lang="en-GB" sz="900" dirty="0"/>
          </a:p>
          <a:p>
            <a:endParaRPr lang="en-GB" sz="900" dirty="0"/>
          </a:p>
          <a:p>
            <a:endParaRPr lang="en-GB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A3909-FAAA-806D-209F-8ED3AB06637C}"/>
              </a:ext>
            </a:extLst>
          </p:cNvPr>
          <p:cNvSpPr txBox="1"/>
          <p:nvPr/>
        </p:nvSpPr>
        <p:spPr>
          <a:xfrm>
            <a:off x="9254622" y="1417735"/>
            <a:ext cx="144016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Costus</a:t>
            </a:r>
            <a:r>
              <a:rPr lang="en-GB" sz="900" dirty="0"/>
              <a:t> Root Oil,</a:t>
            </a:r>
          </a:p>
          <a:p>
            <a:r>
              <a:rPr lang="en-GB" sz="900" dirty="0"/>
              <a:t>Cubeb Oil,</a:t>
            </a:r>
          </a:p>
          <a:p>
            <a:r>
              <a:rPr lang="en-GB" sz="900" dirty="0" err="1"/>
              <a:t>Cuminaldehyde</a:t>
            </a:r>
            <a:r>
              <a:rPr lang="en-GB" sz="900" dirty="0"/>
              <a:t>,</a:t>
            </a:r>
          </a:p>
          <a:p>
            <a:r>
              <a:rPr lang="en-GB" sz="900" dirty="0"/>
              <a:t>para-Cymene,</a:t>
            </a:r>
          </a:p>
          <a:p>
            <a:r>
              <a:rPr lang="en-GB" sz="900" dirty="0"/>
              <a:t>1-Cysteine,</a:t>
            </a:r>
          </a:p>
          <a:p>
            <a:r>
              <a:rPr lang="en-GB" sz="900" dirty="0"/>
              <a:t>Dandelion Root Solid Extract,</a:t>
            </a:r>
          </a:p>
          <a:p>
            <a:r>
              <a:rPr lang="en-GB" sz="900" dirty="0" err="1"/>
              <a:t>Davana</a:t>
            </a:r>
            <a:r>
              <a:rPr lang="en-GB" sz="900" dirty="0"/>
              <a:t> Oil,</a:t>
            </a:r>
          </a:p>
          <a:p>
            <a:r>
              <a:rPr lang="en-GB" sz="900" dirty="0"/>
              <a:t>2-trans, 4-trans-Decadienal,</a:t>
            </a:r>
          </a:p>
          <a:p>
            <a:r>
              <a:rPr lang="en-GB" sz="900" dirty="0"/>
              <a:t>delta-</a:t>
            </a:r>
            <a:r>
              <a:rPr lang="en-GB" sz="900" dirty="0" err="1"/>
              <a:t>Decalactone</a:t>
            </a:r>
            <a:r>
              <a:rPr lang="en-GB" sz="900" dirty="0"/>
              <a:t>,</a:t>
            </a:r>
          </a:p>
          <a:p>
            <a:r>
              <a:rPr lang="en-GB" sz="900" dirty="0"/>
              <a:t>gamma-</a:t>
            </a:r>
            <a:r>
              <a:rPr lang="en-GB" sz="900" dirty="0" err="1"/>
              <a:t>Decalactone</a:t>
            </a:r>
            <a:r>
              <a:rPr lang="en-GB" sz="900" dirty="0"/>
              <a:t>,</a:t>
            </a:r>
          </a:p>
          <a:p>
            <a:r>
              <a:rPr lang="en-GB" sz="900" dirty="0"/>
              <a:t>Decanal,</a:t>
            </a:r>
          </a:p>
          <a:p>
            <a:r>
              <a:rPr lang="en-GB" sz="900" dirty="0" err="1"/>
              <a:t>Decanoic</a:t>
            </a:r>
            <a:r>
              <a:rPr lang="en-GB" sz="900" dirty="0"/>
              <a:t> Acid,</a:t>
            </a:r>
          </a:p>
          <a:p>
            <a:r>
              <a:rPr lang="en-GB" sz="900" dirty="0"/>
              <a:t>1-Decanol,</a:t>
            </a:r>
          </a:p>
          <a:p>
            <a:r>
              <a:rPr lang="en-GB" sz="900" dirty="0"/>
              <a:t>2-Decenal,</a:t>
            </a:r>
          </a:p>
          <a:p>
            <a:r>
              <a:rPr lang="en-GB" sz="900" dirty="0" err="1"/>
              <a:t>Dehydromenthofurolactone</a:t>
            </a:r>
            <a:r>
              <a:rPr lang="en-GB" sz="900" dirty="0"/>
              <a:t>,</a:t>
            </a:r>
          </a:p>
          <a:p>
            <a:r>
              <a:rPr lang="en-GB" sz="900" dirty="0"/>
              <a:t>Diethyl Malonate,</a:t>
            </a:r>
          </a:p>
          <a:p>
            <a:r>
              <a:rPr lang="en-GB" sz="900" dirty="0"/>
              <a:t>Diethyl </a:t>
            </a:r>
            <a:r>
              <a:rPr lang="en-GB" sz="900" dirty="0" err="1"/>
              <a:t>Sebacate</a:t>
            </a:r>
            <a:r>
              <a:rPr lang="en-GB" sz="900" dirty="0"/>
              <a:t>,</a:t>
            </a:r>
          </a:p>
          <a:p>
            <a:r>
              <a:rPr lang="en-GB" sz="900" dirty="0"/>
              <a:t>2,3-Diethylpyrazine,</a:t>
            </a:r>
          </a:p>
          <a:p>
            <a:r>
              <a:rPr lang="en-GB" sz="900" dirty="0" err="1"/>
              <a:t>Dihydro</a:t>
            </a:r>
            <a:r>
              <a:rPr lang="en-GB" sz="900" dirty="0"/>
              <a:t> </a:t>
            </a:r>
            <a:r>
              <a:rPr lang="en-GB" sz="900" dirty="0" err="1"/>
              <a:t>Anethole</a:t>
            </a:r>
            <a:r>
              <a:rPr lang="en-GB" sz="900" dirty="0"/>
              <a:t>,</a:t>
            </a:r>
          </a:p>
          <a:p>
            <a:r>
              <a:rPr lang="en-GB" sz="900" dirty="0"/>
              <a:t>5,7-Dihydro-2-Methylthieno(3,4-D) Pyrimidine,</a:t>
            </a:r>
          </a:p>
          <a:p>
            <a:r>
              <a:rPr lang="en-GB" sz="900" dirty="0"/>
              <a:t>Dill Seed Oil and Extract,</a:t>
            </a:r>
          </a:p>
          <a:p>
            <a:r>
              <a:rPr lang="en-GB" sz="900" dirty="0"/>
              <a:t>meta-</a:t>
            </a:r>
            <a:r>
              <a:rPr lang="en-GB" sz="900" dirty="0" err="1"/>
              <a:t>Dimethoxybenzene</a:t>
            </a:r>
            <a:r>
              <a:rPr lang="en-GB" sz="900" dirty="0"/>
              <a:t>,</a:t>
            </a:r>
          </a:p>
          <a:p>
            <a:r>
              <a:rPr lang="en-GB" sz="900" dirty="0"/>
              <a:t>para-</a:t>
            </a:r>
            <a:r>
              <a:rPr lang="en-GB" sz="900" dirty="0" err="1"/>
              <a:t>Dimethoxybenzene</a:t>
            </a:r>
            <a:r>
              <a:rPr lang="en-GB" sz="900" dirty="0"/>
              <a:t>,</a:t>
            </a:r>
          </a:p>
          <a:p>
            <a:r>
              <a:rPr lang="en-GB" sz="900" dirty="0"/>
              <a:t>2,6-Dimethoxyphenol,</a:t>
            </a:r>
          </a:p>
          <a:p>
            <a:r>
              <a:rPr lang="en-GB" sz="900" dirty="0"/>
              <a:t>Dimethyl Succinate,</a:t>
            </a:r>
          </a:p>
          <a:p>
            <a:r>
              <a:rPr lang="en-GB" sz="900" dirty="0"/>
              <a:t>3,4-Dimethyl-1,2-Cyclopentanedione,</a:t>
            </a:r>
          </a:p>
          <a:p>
            <a:r>
              <a:rPr lang="en-GB" sz="900" dirty="0"/>
              <a:t>3,5- Dimethyl-1,2-Cyclopentanedione,</a:t>
            </a:r>
          </a:p>
          <a:p>
            <a:r>
              <a:rPr lang="en-GB" sz="900" dirty="0"/>
              <a:t>3,7-Dimethyl-1,3,6-Octatriene,</a:t>
            </a:r>
          </a:p>
          <a:p>
            <a:r>
              <a:rPr lang="en-GB" sz="900" dirty="0"/>
              <a:t>4,5-Dimethyl-3-Hydroxy-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A8F88-8F65-2D62-BF6B-733D0CF3C49E}"/>
              </a:ext>
            </a:extLst>
          </p:cNvPr>
          <p:cNvSpPr txBox="1"/>
          <p:nvPr/>
        </p:nvSpPr>
        <p:spPr>
          <a:xfrm>
            <a:off x="5183886" y="1365492"/>
            <a:ext cx="2160240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err="1"/>
              <a:t>Bornyl</a:t>
            </a:r>
            <a:r>
              <a:rPr lang="en-GB" sz="900" dirty="0"/>
              <a:t> Acetate,</a:t>
            </a:r>
          </a:p>
          <a:p>
            <a:r>
              <a:rPr lang="en-GB" sz="900" dirty="0" err="1"/>
              <a:t>Buchu</a:t>
            </a:r>
            <a:r>
              <a:rPr lang="en-GB" sz="900" dirty="0"/>
              <a:t> Leaf Oil,</a:t>
            </a:r>
          </a:p>
          <a:p>
            <a:r>
              <a:rPr lang="en-GB" sz="900" dirty="0"/>
              <a:t>1,3-Butanediol,</a:t>
            </a:r>
          </a:p>
          <a:p>
            <a:r>
              <a:rPr lang="en-GB" sz="900" dirty="0"/>
              <a:t>2,3-Butanedione,</a:t>
            </a:r>
          </a:p>
          <a:p>
            <a:r>
              <a:rPr lang="en-GB" sz="900" dirty="0"/>
              <a:t>1-Butanol,</a:t>
            </a:r>
          </a:p>
          <a:p>
            <a:r>
              <a:rPr lang="en-GB" sz="900" dirty="0"/>
              <a:t>2-Butanone,</a:t>
            </a:r>
          </a:p>
          <a:p>
            <a:r>
              <a:rPr lang="en-GB" sz="900" dirty="0"/>
              <a:t>4(2-Butenylidene)-3,5,5-Trimethyl-2-Cyclohexen-1-One,</a:t>
            </a:r>
          </a:p>
          <a:p>
            <a:r>
              <a:rPr lang="en-GB" sz="900" dirty="0"/>
              <a:t>Butter, Butter Esters, and Butter Oil,</a:t>
            </a:r>
          </a:p>
          <a:p>
            <a:r>
              <a:rPr lang="en-GB" sz="900" dirty="0"/>
              <a:t>Butyl Acetate,</a:t>
            </a:r>
          </a:p>
          <a:p>
            <a:r>
              <a:rPr lang="en-GB" sz="900" dirty="0"/>
              <a:t>Butyl Butyrate,</a:t>
            </a:r>
          </a:p>
          <a:p>
            <a:r>
              <a:rPr lang="en-GB" sz="900" dirty="0"/>
              <a:t>Butyl </a:t>
            </a:r>
            <a:r>
              <a:rPr lang="en-GB" sz="900" dirty="0" err="1"/>
              <a:t>Butyryl</a:t>
            </a:r>
            <a:r>
              <a:rPr lang="en-GB" sz="900" dirty="0"/>
              <a:t> Lactate,</a:t>
            </a:r>
          </a:p>
          <a:p>
            <a:r>
              <a:rPr lang="en-GB" sz="900" dirty="0"/>
              <a:t>Butyl </a:t>
            </a:r>
            <a:r>
              <a:rPr lang="en-GB" sz="900" dirty="0" err="1"/>
              <a:t>Isovalerate</a:t>
            </a:r>
            <a:r>
              <a:rPr lang="en-GB" sz="900" dirty="0"/>
              <a:t>,</a:t>
            </a:r>
          </a:p>
          <a:p>
            <a:r>
              <a:rPr lang="en-GB" sz="900" dirty="0"/>
              <a:t>Butyl </a:t>
            </a:r>
            <a:r>
              <a:rPr lang="en-GB" sz="900" dirty="0" err="1"/>
              <a:t>Phenylacetate</a:t>
            </a:r>
            <a:r>
              <a:rPr lang="en-GB" sz="900" dirty="0"/>
              <a:t>,</a:t>
            </a:r>
          </a:p>
          <a:p>
            <a:r>
              <a:rPr lang="en-GB" sz="900" dirty="0"/>
              <a:t>Butyl </a:t>
            </a:r>
            <a:r>
              <a:rPr lang="en-GB" sz="900" dirty="0" err="1"/>
              <a:t>Undecylenate</a:t>
            </a:r>
            <a:r>
              <a:rPr lang="en-GB" sz="900" dirty="0"/>
              <a:t>,</a:t>
            </a:r>
          </a:p>
          <a:p>
            <a:r>
              <a:rPr lang="en-GB" sz="900" dirty="0"/>
              <a:t>3-Butylidenephthalide,</a:t>
            </a:r>
          </a:p>
          <a:p>
            <a:r>
              <a:rPr lang="en-GB" sz="900" dirty="0"/>
              <a:t>Butyric Acid,</a:t>
            </a:r>
          </a:p>
          <a:p>
            <a:r>
              <a:rPr lang="en-GB" sz="900" dirty="0" err="1"/>
              <a:t>Cadinene</a:t>
            </a:r>
            <a:r>
              <a:rPr lang="en-GB" sz="900" dirty="0"/>
              <a:t>,</a:t>
            </a:r>
          </a:p>
          <a:p>
            <a:r>
              <a:rPr lang="en-GB" sz="900" dirty="0"/>
              <a:t>Caffeine,</a:t>
            </a:r>
          </a:p>
          <a:p>
            <a:r>
              <a:rPr lang="en-GB" sz="900" dirty="0"/>
              <a:t>Calcium Carbonate,</a:t>
            </a:r>
          </a:p>
          <a:p>
            <a:r>
              <a:rPr lang="en-GB" sz="900" dirty="0"/>
              <a:t>Camphene,</a:t>
            </a:r>
          </a:p>
          <a:p>
            <a:r>
              <a:rPr lang="en-GB" sz="900" dirty="0" err="1"/>
              <a:t>Cananga</a:t>
            </a:r>
            <a:r>
              <a:rPr lang="en-GB" sz="900" dirty="0"/>
              <a:t> Oil,</a:t>
            </a:r>
          </a:p>
          <a:p>
            <a:r>
              <a:rPr lang="en-GB" sz="900" dirty="0"/>
              <a:t>Capsicum Oleoresin</a:t>
            </a:r>
          </a:p>
          <a:p>
            <a:r>
              <a:rPr lang="en-GB" sz="900" dirty="0"/>
              <a:t>Caramel </a:t>
            </a:r>
            <a:r>
              <a:rPr lang="en-GB" sz="900" dirty="0" err="1"/>
              <a:t>Color</a:t>
            </a:r>
            <a:r>
              <a:rPr lang="en-GB" sz="900" dirty="0"/>
              <a:t>,</a:t>
            </a:r>
          </a:p>
          <a:p>
            <a:r>
              <a:rPr lang="en-GB" sz="900" dirty="0"/>
              <a:t>Caraway Oil,</a:t>
            </a:r>
          </a:p>
          <a:p>
            <a:r>
              <a:rPr lang="en-GB" sz="900" dirty="0"/>
              <a:t>Carbon Dioxide,</a:t>
            </a:r>
          </a:p>
          <a:p>
            <a:r>
              <a:rPr lang="en-GB" sz="900" dirty="0"/>
              <a:t>Cardamom Oleoresin, Extract, Seed Oil, and Powder,</a:t>
            </a:r>
          </a:p>
          <a:p>
            <a:r>
              <a:rPr lang="en-GB" sz="900" dirty="0"/>
              <a:t>Carob Bean and Extract,</a:t>
            </a:r>
          </a:p>
          <a:p>
            <a:r>
              <a:rPr lang="en-GB" sz="900" dirty="0"/>
              <a:t>beta-Carotene,</a:t>
            </a:r>
          </a:p>
          <a:p>
            <a:r>
              <a:rPr lang="en-GB" sz="900" dirty="0"/>
              <a:t>Carrot Oil,</a:t>
            </a:r>
          </a:p>
          <a:p>
            <a:r>
              <a:rPr lang="en-GB" sz="900" dirty="0" err="1"/>
              <a:t>Carvacrol</a:t>
            </a:r>
            <a:r>
              <a:rPr lang="en-GB" sz="900" dirty="0"/>
              <a:t>,</a:t>
            </a:r>
          </a:p>
          <a:p>
            <a:r>
              <a:rPr lang="en-GB" sz="900" dirty="0"/>
              <a:t>4-Carvomenthenol,</a:t>
            </a:r>
          </a:p>
          <a:p>
            <a:r>
              <a:rPr lang="en-GB" sz="900" dirty="0"/>
              <a:t>1-Carvone,</a:t>
            </a:r>
          </a:p>
          <a:p>
            <a:r>
              <a:rPr lang="en-GB" sz="900" dirty="0"/>
              <a:t>beta-</a:t>
            </a:r>
            <a:r>
              <a:rPr lang="en-GB" sz="900" dirty="0" err="1"/>
              <a:t>Caryophyllene</a:t>
            </a:r>
            <a:r>
              <a:rPr lang="en-GB" sz="900" dirty="0"/>
              <a:t>,</a:t>
            </a:r>
          </a:p>
          <a:p>
            <a:r>
              <a:rPr lang="en-GB" sz="900" dirty="0"/>
              <a:t>beta-</a:t>
            </a:r>
            <a:r>
              <a:rPr lang="en-GB" sz="900" dirty="0" err="1"/>
              <a:t>Caryophyllene</a:t>
            </a:r>
            <a:r>
              <a:rPr lang="en-GB" sz="900" dirty="0"/>
              <a:t> Oxide,</a:t>
            </a:r>
          </a:p>
          <a:p>
            <a:r>
              <a:rPr lang="en-GB" sz="900" dirty="0"/>
              <a:t>Cascarilla Oil and Bark Extract,</a:t>
            </a:r>
          </a:p>
          <a:p>
            <a:endParaRPr lang="en-GB" sz="900" dirty="0"/>
          </a:p>
          <a:p>
            <a:endParaRPr lang="en-GB" sz="900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ACB86-7D32-FADA-6268-297A390E4A6D}"/>
              </a:ext>
            </a:extLst>
          </p:cNvPr>
          <p:cNvSpPr txBox="1"/>
          <p:nvPr/>
        </p:nvSpPr>
        <p:spPr>
          <a:xfrm>
            <a:off x="6950366" y="1337323"/>
            <a:ext cx="23042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Cassia Bark Oil,</a:t>
            </a:r>
          </a:p>
          <a:p>
            <a:r>
              <a:rPr lang="en-GB" sz="900" dirty="0"/>
              <a:t>Cassie Absolute and Oil,</a:t>
            </a:r>
          </a:p>
          <a:p>
            <a:r>
              <a:rPr lang="en-GB" sz="900" dirty="0" err="1"/>
              <a:t>Castoreum</a:t>
            </a:r>
            <a:r>
              <a:rPr lang="en-GB" sz="900" dirty="0"/>
              <a:t> Extract, Tincture and Absolute,</a:t>
            </a:r>
          </a:p>
          <a:p>
            <a:r>
              <a:rPr lang="en-GB" sz="900" dirty="0"/>
              <a:t>Cedar Leaf Oil,</a:t>
            </a:r>
          </a:p>
          <a:p>
            <a:r>
              <a:rPr lang="en-GB" sz="900" dirty="0" err="1"/>
              <a:t>Cedarwood</a:t>
            </a:r>
            <a:r>
              <a:rPr lang="en-GB" sz="900" dirty="0"/>
              <a:t> Oil Terpenes and </a:t>
            </a:r>
            <a:r>
              <a:rPr lang="en-GB" sz="900" dirty="0" err="1"/>
              <a:t>Virginiana</a:t>
            </a:r>
            <a:r>
              <a:rPr lang="en-GB" sz="900" dirty="0"/>
              <a:t>,</a:t>
            </a:r>
          </a:p>
          <a:p>
            <a:r>
              <a:rPr lang="en-GB" sz="900" dirty="0" err="1"/>
              <a:t>Cedrol</a:t>
            </a:r>
            <a:r>
              <a:rPr lang="en-GB" sz="900" dirty="0"/>
              <a:t>,</a:t>
            </a:r>
          </a:p>
          <a:p>
            <a:r>
              <a:rPr lang="en-GB" sz="900" dirty="0"/>
              <a:t>Celery Seed Extract, Solid, Oil, And Oleoresin,</a:t>
            </a:r>
          </a:p>
          <a:p>
            <a:r>
              <a:rPr lang="en-GB" sz="900" dirty="0"/>
              <a:t>Cellulose </a:t>
            </a:r>
            <a:r>
              <a:rPr lang="en-GB" sz="900" dirty="0" err="1"/>
              <a:t>Fiber</a:t>
            </a:r>
            <a:r>
              <a:rPr lang="en-GB" sz="900" dirty="0"/>
              <a:t>,</a:t>
            </a:r>
          </a:p>
          <a:p>
            <a:r>
              <a:rPr lang="en-GB" sz="900" dirty="0"/>
              <a:t>Chamomile Flower Oil And Extract,</a:t>
            </a:r>
          </a:p>
          <a:p>
            <a:r>
              <a:rPr lang="en-GB" sz="900" dirty="0"/>
              <a:t>Chicory Extract,</a:t>
            </a:r>
          </a:p>
          <a:p>
            <a:r>
              <a:rPr lang="en-GB" sz="900" dirty="0"/>
              <a:t>Chocolate,</a:t>
            </a:r>
          </a:p>
          <a:p>
            <a:r>
              <a:rPr lang="en-GB" sz="900" dirty="0" err="1"/>
              <a:t>Cinnamaldehyde</a:t>
            </a:r>
            <a:r>
              <a:rPr lang="en-GB" sz="900" dirty="0"/>
              <a:t>,</a:t>
            </a:r>
          </a:p>
          <a:p>
            <a:r>
              <a:rPr lang="en-GB" sz="900" dirty="0" err="1"/>
              <a:t>Cinnamic</a:t>
            </a:r>
            <a:r>
              <a:rPr lang="en-GB" sz="900" dirty="0"/>
              <a:t> Acid,</a:t>
            </a:r>
          </a:p>
          <a:p>
            <a:r>
              <a:rPr lang="en-GB" sz="900" dirty="0"/>
              <a:t>Cinnamon Leaf Oil, Bark Oil, and Extract,</a:t>
            </a:r>
          </a:p>
          <a:p>
            <a:r>
              <a:rPr lang="en-GB" sz="900" dirty="0" err="1"/>
              <a:t>Cinnamyl</a:t>
            </a:r>
            <a:r>
              <a:rPr lang="en-GB" sz="900" dirty="0"/>
              <a:t> Acetate,</a:t>
            </a:r>
          </a:p>
          <a:p>
            <a:r>
              <a:rPr lang="en-GB" sz="900" dirty="0" err="1"/>
              <a:t>Cinnamyl</a:t>
            </a:r>
            <a:r>
              <a:rPr lang="en-GB" sz="900" dirty="0"/>
              <a:t> Alcohol,</a:t>
            </a:r>
          </a:p>
          <a:p>
            <a:r>
              <a:rPr lang="en-GB" sz="900" dirty="0" err="1"/>
              <a:t>Cinnamyl</a:t>
            </a:r>
            <a:r>
              <a:rPr lang="en-GB" sz="900" dirty="0"/>
              <a:t> </a:t>
            </a:r>
            <a:r>
              <a:rPr lang="en-GB" sz="900" dirty="0" err="1"/>
              <a:t>Cinnamate</a:t>
            </a:r>
            <a:r>
              <a:rPr lang="en-GB" sz="900" dirty="0"/>
              <a:t>,</a:t>
            </a:r>
          </a:p>
          <a:p>
            <a:r>
              <a:rPr lang="en-GB" sz="900" dirty="0" err="1"/>
              <a:t>Cinnamyl</a:t>
            </a:r>
            <a:r>
              <a:rPr lang="en-GB" sz="900" dirty="0"/>
              <a:t> </a:t>
            </a:r>
            <a:r>
              <a:rPr lang="en-GB" sz="900" dirty="0" err="1"/>
              <a:t>Isovalerate</a:t>
            </a:r>
            <a:r>
              <a:rPr lang="en-GB" sz="900" dirty="0"/>
              <a:t>,</a:t>
            </a:r>
          </a:p>
          <a:p>
            <a:r>
              <a:rPr lang="en-GB" sz="900" dirty="0" err="1"/>
              <a:t>Cinnamyl</a:t>
            </a:r>
            <a:r>
              <a:rPr lang="en-GB" sz="900" dirty="0"/>
              <a:t> Propionate,</a:t>
            </a:r>
          </a:p>
          <a:p>
            <a:r>
              <a:rPr lang="en-GB" sz="900" dirty="0" err="1"/>
              <a:t>Citral</a:t>
            </a:r>
            <a:r>
              <a:rPr lang="en-GB" sz="900" dirty="0"/>
              <a:t>,</a:t>
            </a:r>
          </a:p>
          <a:p>
            <a:r>
              <a:rPr lang="en-GB" sz="900" dirty="0"/>
              <a:t>Citric Acid,</a:t>
            </a:r>
          </a:p>
          <a:p>
            <a:r>
              <a:rPr lang="en-GB" sz="900" dirty="0"/>
              <a:t>Citronella Oil,</a:t>
            </a:r>
          </a:p>
          <a:p>
            <a:r>
              <a:rPr lang="en-GB" sz="900" dirty="0"/>
              <a:t>dl-</a:t>
            </a:r>
            <a:r>
              <a:rPr lang="en-GB" sz="900" dirty="0" err="1"/>
              <a:t>Citronellol</a:t>
            </a:r>
            <a:r>
              <a:rPr lang="en-GB" sz="900" dirty="0"/>
              <a:t>,</a:t>
            </a:r>
          </a:p>
          <a:p>
            <a:r>
              <a:rPr lang="en-GB" sz="900" dirty="0" err="1"/>
              <a:t>Citronellyl</a:t>
            </a:r>
            <a:r>
              <a:rPr lang="en-GB" sz="900" dirty="0"/>
              <a:t> Butyrate,</a:t>
            </a:r>
          </a:p>
          <a:p>
            <a:r>
              <a:rPr lang="en-GB" sz="900" dirty="0" err="1"/>
              <a:t>Citronellyl</a:t>
            </a:r>
            <a:r>
              <a:rPr lang="en-GB" sz="900" dirty="0"/>
              <a:t> </a:t>
            </a:r>
            <a:r>
              <a:rPr lang="en-GB" sz="900" dirty="0" err="1"/>
              <a:t>Isobutyrate</a:t>
            </a:r>
            <a:r>
              <a:rPr lang="en-GB" sz="900" dirty="0"/>
              <a:t>,</a:t>
            </a:r>
          </a:p>
          <a:p>
            <a:r>
              <a:rPr lang="en-GB" sz="900" dirty="0"/>
              <a:t>Civet Absolute,</a:t>
            </a:r>
          </a:p>
          <a:p>
            <a:r>
              <a:rPr lang="en-GB" sz="900" dirty="0"/>
              <a:t>Clary Oil,</a:t>
            </a:r>
          </a:p>
          <a:p>
            <a:r>
              <a:rPr lang="en-GB" sz="900" dirty="0"/>
              <a:t>Clover Tops, Red Solid Extract,</a:t>
            </a:r>
          </a:p>
          <a:p>
            <a:r>
              <a:rPr lang="en-GB" sz="900" dirty="0"/>
              <a:t>Cocoa,</a:t>
            </a:r>
          </a:p>
          <a:p>
            <a:r>
              <a:rPr lang="en-GB" sz="900" dirty="0"/>
              <a:t>Cocoa Shells, Extract, Distillate And Powder,</a:t>
            </a:r>
          </a:p>
          <a:p>
            <a:r>
              <a:rPr lang="en-GB" sz="900" dirty="0"/>
              <a:t>Coconut Oil,</a:t>
            </a:r>
          </a:p>
          <a:p>
            <a:r>
              <a:rPr lang="en-GB" sz="900" dirty="0"/>
              <a:t>Coffee,</a:t>
            </a:r>
          </a:p>
          <a:p>
            <a:r>
              <a:rPr lang="en-GB" sz="900" dirty="0"/>
              <a:t>Cognac White and Green Oil,</a:t>
            </a:r>
          </a:p>
          <a:p>
            <a:r>
              <a:rPr lang="en-GB" sz="900" dirty="0"/>
              <a:t>Copaiba Oil,</a:t>
            </a:r>
          </a:p>
          <a:p>
            <a:r>
              <a:rPr lang="en-GB" sz="900" dirty="0"/>
              <a:t>Coriander Extract and Oil,</a:t>
            </a:r>
          </a:p>
          <a:p>
            <a:r>
              <a:rPr lang="en-GB" sz="900" dirty="0"/>
              <a:t>Corn Oil,</a:t>
            </a:r>
          </a:p>
          <a:p>
            <a:r>
              <a:rPr lang="en-GB" sz="900" dirty="0"/>
              <a:t>Corn Silk,</a:t>
            </a:r>
          </a:p>
          <a:p>
            <a:endParaRPr lang="en-GB" sz="9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0B4922-4AC1-78E6-0631-1475C13A9CD3}"/>
              </a:ext>
            </a:extLst>
          </p:cNvPr>
          <p:cNvSpPr/>
          <p:nvPr/>
        </p:nvSpPr>
        <p:spPr>
          <a:xfrm>
            <a:off x="3951886" y="6507434"/>
            <a:ext cx="288032" cy="14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206405FC-D821-06D0-D9C6-F5163D154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898" y="6370643"/>
            <a:ext cx="895845" cy="27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43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13D1EA-3D0B-B4CF-9667-363C6A5A4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3A737-72E4-395F-71D7-C7CAAF0DA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627" y="-271771"/>
            <a:ext cx="2191748" cy="2191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0B46A6-2731-9B0D-4C5D-7A98DF49B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319" y="1699882"/>
            <a:ext cx="2522681" cy="2522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0E1ED-329B-5129-07CC-636996EB8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728" y="2323750"/>
            <a:ext cx="1908783" cy="1908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F29C7-FC2D-FA87-2723-76B926229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81" y="3531765"/>
            <a:ext cx="2444446" cy="2444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4DF06C-F674-D579-CF1A-126909F08B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8" y="601386"/>
            <a:ext cx="2020749" cy="2020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AB5E9F-5126-2CFD-8231-19BA9D02FD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70" y="1611760"/>
            <a:ext cx="2368080" cy="23680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5EABCF-5818-F649-A491-E88C6A2E7D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0" y="4232533"/>
            <a:ext cx="2380953" cy="23809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91A49-1B51-BA4B-7EF6-D056AA8514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722" y="1965529"/>
            <a:ext cx="3408503" cy="3408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7C5B14-87B4-A3D1-A422-EC29620100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048" y="3635458"/>
            <a:ext cx="2174494" cy="21744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30069FC-0D8A-5D60-AC5A-034CFF064D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22" y="-292705"/>
            <a:ext cx="2078632" cy="20786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B70F8F-CEA7-A549-1F26-5E62060CBB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93" y="2795800"/>
            <a:ext cx="4761905" cy="47619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725F43E-D627-45D1-36E0-9E3646E32F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37" y="4596816"/>
            <a:ext cx="2587410" cy="25874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34305B-205A-963C-C43B-0B77AB20D7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0" y="625963"/>
            <a:ext cx="2620569" cy="262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6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7EFA4D1-C227-D71C-2DC3-93EBC399B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AF0A79-6E0E-BBBA-B270-58C86839F9AF}"/>
              </a:ext>
            </a:extLst>
          </p:cNvPr>
          <p:cNvSpPr/>
          <p:nvPr/>
        </p:nvSpPr>
        <p:spPr>
          <a:xfrm>
            <a:off x="315686" y="355719"/>
            <a:ext cx="11560628" cy="614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8777" y="3759417"/>
            <a:ext cx="4248472" cy="24482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latin typeface="Century Gothic" panose="020B0502020202020204" pitchFamily="34" charset="0"/>
              </a:rPr>
              <a:t>The psychological symptoms :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a strong craving for nicotine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irritability or frustration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low mood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difficulty concentrating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anxiety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mood swings</a:t>
            </a:r>
          </a:p>
          <a:p>
            <a:pPr marL="457200" indent="-457200">
              <a:spcBef>
                <a:spcPts val="0"/>
              </a:spcBef>
              <a:buClr>
                <a:srgbClr val="FF9939"/>
              </a:buClr>
            </a:pPr>
            <a:r>
              <a:rPr lang="en-GB" sz="1600" dirty="0">
                <a:latin typeface="Century Gothic" panose="020B0502020202020204" pitchFamily="34" charset="0"/>
              </a:rPr>
              <a:t>food cravings</a:t>
            </a:r>
          </a:p>
          <a:p>
            <a:endParaRPr lang="en-GB" sz="1200" dirty="0">
              <a:latin typeface="Century Gothic" panose="020B0502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1703512" y="431731"/>
            <a:ext cx="8712968" cy="12961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altLang="en-US" sz="6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Nicotine Withdrawal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1504" y="3663022"/>
            <a:ext cx="4860032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The physical symptoms: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sweating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headaches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restlessness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tremors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difficulty sleeping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waking at night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increased appetite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abdominal cramps</a:t>
            </a:r>
          </a:p>
          <a:p>
            <a:pPr marL="285750" indent="-285750">
              <a:buClr>
                <a:srgbClr val="FF9939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digestive issues, including constipation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174668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Nicotine</a:t>
            </a:r>
            <a:r>
              <a:rPr lang="en-GB" dirty="0">
                <a:latin typeface="Century Gothic" panose="020B0502020202020204" pitchFamily="34" charset="0"/>
              </a:rPr>
              <a:t> is out of your body a few days after you quit smoking or vaping. </a:t>
            </a:r>
            <a:r>
              <a:rPr lang="en-GB" b="1" dirty="0">
                <a:latin typeface="Century Gothic" panose="020B0502020202020204" pitchFamily="34" charset="0"/>
              </a:rPr>
              <a:t>Nicotine</a:t>
            </a:r>
            <a:r>
              <a:rPr lang="en-GB" dirty="0">
                <a:latin typeface="Century Gothic" panose="020B0502020202020204" pitchFamily="34" charset="0"/>
              </a:rPr>
              <a:t> withdrawal symptoms peak 2 to 3 days after you quit, and are gone within 1 to 3 months.</a:t>
            </a: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/>
            <a:r>
              <a:rPr lang="en-GB" dirty="0">
                <a:latin typeface="Century Gothic" panose="020B0502020202020204" pitchFamily="34" charset="0"/>
              </a:rPr>
              <a:t>Cravings for </a:t>
            </a:r>
            <a:r>
              <a:rPr lang="en-GB" b="1" dirty="0">
                <a:latin typeface="Century Gothic" panose="020B0502020202020204" pitchFamily="34" charset="0"/>
              </a:rPr>
              <a:t>nicotine</a:t>
            </a:r>
            <a:r>
              <a:rPr lang="en-GB" dirty="0">
                <a:latin typeface="Century Gothic" panose="020B0502020202020204" pitchFamily="34" charset="0"/>
              </a:rPr>
              <a:t> usually only last around </a:t>
            </a:r>
            <a:r>
              <a:rPr lang="en-GB" u="sng" dirty="0">
                <a:latin typeface="Century Gothic" panose="020B0502020202020204" pitchFamily="34" charset="0"/>
              </a:rPr>
              <a:t>5-15 minutes</a:t>
            </a:r>
            <a:r>
              <a:rPr lang="en-GB" dirty="0">
                <a:latin typeface="Century Gothic" panose="020B0502020202020204" pitchFamily="34" charset="0"/>
              </a:rPr>
              <a:t>. So, try to find something to distract you during this time.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208C2-509D-514D-6D51-151CBFE4F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17" y="1241817"/>
            <a:ext cx="8779165" cy="491360"/>
          </a:xfrm>
          <a:prstGeom prst="rect">
            <a:avLst/>
          </a:prstGeom>
        </p:spPr>
      </p:pic>
      <p:pic>
        <p:nvPicPr>
          <p:cNvPr id="2" name="Picture 1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6A1DCEED-08D1-CFA2-3B2C-19C3938B1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57" y="5896072"/>
            <a:ext cx="1722008" cy="53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5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15DAFB-463A-9D36-5B5F-B4A5F657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09" y="147114"/>
            <a:ext cx="11192261" cy="139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C262B7-CA6B-F039-3912-D7A3BBC9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" y="4182914"/>
            <a:ext cx="6051965" cy="26578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F34012-860D-7B5C-9FE7-99BFA4B790FA}"/>
              </a:ext>
            </a:extLst>
          </p:cNvPr>
          <p:cNvSpPr txBox="1"/>
          <p:nvPr/>
        </p:nvSpPr>
        <p:spPr>
          <a:xfrm>
            <a:off x="1282460" y="1812836"/>
            <a:ext cx="96270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entury Gothic" panose="020B0502020202020204" pitchFamily="34" charset="0"/>
              </a:rPr>
              <a:t>NRT</a:t>
            </a:r>
            <a:r>
              <a:rPr lang="en-GB" dirty="0">
                <a:latin typeface="Century Gothic" panose="020B0502020202020204" pitchFamily="34" charset="0"/>
              </a:rPr>
              <a:t> is a medication that provides you with a low level of nicotine, without the </a:t>
            </a:r>
            <a:r>
              <a:rPr lang="en-GB" i="1" dirty="0">
                <a:solidFill>
                  <a:srgbClr val="808000"/>
                </a:solidFill>
                <a:latin typeface="Century Gothic" panose="020B0502020202020204" pitchFamily="34" charset="0"/>
              </a:rPr>
              <a:t>tar</a:t>
            </a:r>
            <a:r>
              <a:rPr lang="en-GB" dirty="0">
                <a:latin typeface="Century Gothic" panose="020B0502020202020204" pitchFamily="34" charset="0"/>
              </a:rPr>
              <a:t>,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carbon monoxide </a:t>
            </a:r>
            <a:r>
              <a:rPr lang="en-GB" dirty="0">
                <a:latin typeface="Century Gothic" panose="020B0502020202020204" pitchFamily="34" charset="0"/>
              </a:rPr>
              <a:t>and other </a:t>
            </a:r>
            <a:r>
              <a:rPr lang="en-GB" dirty="0">
                <a:solidFill>
                  <a:schemeClr val="accent2"/>
                </a:solidFill>
                <a:latin typeface="Century Gothic" panose="020B0502020202020204" pitchFamily="34" charset="0"/>
              </a:rPr>
              <a:t>poisonous chemicals </a:t>
            </a:r>
            <a:r>
              <a:rPr lang="en-GB" dirty="0">
                <a:latin typeface="Century Gothic" panose="020B0502020202020204" pitchFamily="34" charset="0"/>
              </a:rPr>
              <a:t>present in tobacco smoke.</a:t>
            </a:r>
          </a:p>
          <a:p>
            <a:br>
              <a:rPr lang="en-GB" dirty="0">
                <a:latin typeface="Century Gothic" panose="020B0502020202020204" pitchFamily="34" charset="0"/>
              </a:rPr>
            </a:br>
            <a:br>
              <a:rPr lang="en-GB" dirty="0">
                <a:latin typeface="Century Gothic" panose="020B0502020202020204" pitchFamily="34" charset="0"/>
              </a:rPr>
            </a:br>
            <a:r>
              <a:rPr lang="en-GB" dirty="0">
                <a:latin typeface="Century Gothic" panose="020B0502020202020204" pitchFamily="34" charset="0"/>
              </a:rPr>
              <a:t>Most of these products are available </a:t>
            </a:r>
            <a:r>
              <a:rPr lang="en-GB" b="1" u="sng" dirty="0">
                <a:latin typeface="Century Gothic" panose="020B0502020202020204" pitchFamily="34" charset="0"/>
              </a:rPr>
              <a:t>FOR FREE </a:t>
            </a:r>
            <a:r>
              <a:rPr lang="en-GB" dirty="0">
                <a:latin typeface="Century Gothic" panose="020B0502020202020204" pitchFamily="34" charset="0"/>
              </a:rPr>
              <a:t>on the NHS and to access them you just have to speak to a GP, Pharmacist or someone from </a:t>
            </a:r>
            <a:r>
              <a:rPr lang="en-GB" b="1" dirty="0">
                <a:solidFill>
                  <a:srgbClr val="018FE5"/>
                </a:solidFill>
                <a:latin typeface="Century Gothic" panose="020B0502020202020204" pitchFamily="34" charset="0"/>
              </a:rPr>
              <a:t>Quit Your Way Scotland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NRT is not prescribed to people under the age of 12, and it is not currently given to vapers.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pPr algn="ctr"/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45F3EF-49A7-1681-3227-E8D9E78B2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25" y="4462793"/>
            <a:ext cx="4378161" cy="993626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C284548-0566-E447-B675-9CCD2E306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25" y="5291740"/>
            <a:ext cx="1180507" cy="1180507"/>
          </a:xfrm>
          <a:prstGeom prst="rect">
            <a:avLst/>
          </a:prstGeom>
        </p:spPr>
      </p:pic>
      <p:pic>
        <p:nvPicPr>
          <p:cNvPr id="4" name="Picture 3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B0BF1C7B-9292-98E7-3E65-2A732ADD1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10" y="5615709"/>
            <a:ext cx="2362942" cy="7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1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19AEED-8B0F-F75A-BC13-F82DE8C59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9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2D1B0-74D5-EF7B-81C9-456A4A993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531301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46618D-F712-6A0A-3D59-18DF8A2AB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58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3BCA5-4850-0307-2A1D-C349615ED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EDA8CF-00D6-8CC2-3D1B-4BCD611719DD}"/>
              </a:ext>
            </a:extLst>
          </p:cNvPr>
          <p:cNvSpPr txBox="1"/>
          <p:nvPr/>
        </p:nvSpPr>
        <p:spPr>
          <a:xfrm>
            <a:off x="553616" y="1491820"/>
            <a:ext cx="11084767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115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VAPING INFORMATION</a:t>
            </a:r>
            <a:endParaRPr lang="en-GB" sz="115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212BF4D-2F8C-6A45-6AA2-31D240FB7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44" y="5746237"/>
            <a:ext cx="3657607" cy="7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81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photo of trees&#10;&#10;Description automatically generated with medium confidence">
            <a:extLst>
              <a:ext uri="{FF2B5EF4-FFF2-40B4-BE49-F238E27FC236}">
                <a16:creationId xmlns:a16="http://schemas.microsoft.com/office/drawing/2014/main" id="{4E02C309-D5DE-DE96-AB1B-EB44E382F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3081FD-3398-939F-C810-C4A8D0BC0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88" y="1334265"/>
            <a:ext cx="5675747" cy="4913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E-cigs, vapes or vaporisers are electronic cigarettes. </a:t>
            </a:r>
          </a:p>
          <a:p>
            <a:pPr marL="457200" indent="-457200"/>
            <a:r>
              <a:rPr lang="en-GB" sz="2400" dirty="0">
                <a:latin typeface="Century Gothic" panose="020B0502020202020204" pitchFamily="34" charset="0"/>
              </a:rPr>
              <a:t>They aim to resemble cigarettes but they do not burn tobacco.</a:t>
            </a:r>
          </a:p>
          <a:p>
            <a:pPr marL="457200" indent="-457200"/>
            <a:r>
              <a:rPr lang="en-GB" sz="2400" dirty="0">
                <a:latin typeface="Century Gothic" panose="020B0502020202020204" pitchFamily="34" charset="0"/>
              </a:rPr>
              <a:t>Vapes come in many different shapes, sizes and colours.</a:t>
            </a:r>
          </a:p>
          <a:p>
            <a:pPr marL="457200" indent="-457200"/>
            <a:r>
              <a:rPr lang="en-GB" sz="2400" dirty="0">
                <a:latin typeface="Century Gothic" panose="020B0502020202020204" pitchFamily="34" charset="0"/>
              </a:rPr>
              <a:t>The most popular type in 2023 are disposables or single-use vapes.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524867" y="572136"/>
            <a:ext cx="6949143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GB" altLang="en-US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 is a vape?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A49E6-C4C7-4942-B73E-2095F0884DA9}"/>
              </a:ext>
            </a:extLst>
          </p:cNvPr>
          <p:cNvSpPr/>
          <p:nvPr/>
        </p:nvSpPr>
        <p:spPr>
          <a:xfrm>
            <a:off x="3261054" y="6687116"/>
            <a:ext cx="288032" cy="143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842E66-A7D6-7201-A922-C64A855A4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53" y="3929347"/>
            <a:ext cx="1359408" cy="2319193"/>
          </a:xfrm>
          <a:prstGeom prst="rect">
            <a:avLst/>
          </a:prstGeom>
        </p:spPr>
      </p:pic>
      <p:pic>
        <p:nvPicPr>
          <p:cNvPr id="9" name="Picture 8" descr="A cartoon character with a face&#10;&#10;Description automatically generated">
            <a:extLst>
              <a:ext uri="{FF2B5EF4-FFF2-40B4-BE49-F238E27FC236}">
                <a16:creationId xmlns:a16="http://schemas.microsoft.com/office/drawing/2014/main" id="{55697E03-AC7F-098F-A810-04338495F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8882" y="3802064"/>
            <a:ext cx="1063699" cy="2388029"/>
          </a:xfrm>
          <a:prstGeom prst="rect">
            <a:avLst/>
          </a:prstGeom>
        </p:spPr>
      </p:pic>
      <p:pic>
        <p:nvPicPr>
          <p:cNvPr id="13" name="Picture 12" descr="A cartoon of a sword&#10;&#10;Description automatically generated">
            <a:extLst>
              <a:ext uri="{FF2B5EF4-FFF2-40B4-BE49-F238E27FC236}">
                <a16:creationId xmlns:a16="http://schemas.microsoft.com/office/drawing/2014/main" id="{DFDB7E7E-142D-35F0-C8B2-BCFE3A9DB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3591" y="3651250"/>
            <a:ext cx="987884" cy="2597290"/>
          </a:xfrm>
          <a:prstGeom prst="rect">
            <a:avLst/>
          </a:prstGeom>
        </p:spPr>
      </p:pic>
      <p:pic>
        <p:nvPicPr>
          <p:cNvPr id="15" name="Picture 14" descr="A cartoon of a person's face&#10;&#10;Description automatically generated">
            <a:extLst>
              <a:ext uri="{FF2B5EF4-FFF2-40B4-BE49-F238E27FC236}">
                <a16:creationId xmlns:a16="http://schemas.microsoft.com/office/drawing/2014/main" id="{89E0B568-A2A9-7621-8A89-EB7BF9C36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85" y="3802064"/>
            <a:ext cx="1613416" cy="2459607"/>
          </a:xfrm>
          <a:prstGeom prst="rect">
            <a:avLst/>
          </a:prstGeom>
        </p:spPr>
      </p:pic>
      <p:pic>
        <p:nvPicPr>
          <p:cNvPr id="5" name="Picture 4" descr="A cartoon of a lighter&#10;&#10;Description automatically generated">
            <a:extLst>
              <a:ext uri="{FF2B5EF4-FFF2-40B4-BE49-F238E27FC236}">
                <a16:creationId xmlns:a16="http://schemas.microsoft.com/office/drawing/2014/main" id="{8FCAC9D1-261F-5338-83FE-E31271802A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85" y="3926616"/>
            <a:ext cx="666954" cy="236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4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&#10;&#10;Description automatically generated">
            <a:extLst>
              <a:ext uri="{FF2B5EF4-FFF2-40B4-BE49-F238E27FC236}">
                <a16:creationId xmlns:a16="http://schemas.microsoft.com/office/drawing/2014/main" id="{0E11B9D1-679D-11ED-1977-E852BAD4A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039"/>
            <a:ext cx="12192000" cy="1944849"/>
          </a:xfrm>
          <a:prstGeom prst="rect">
            <a:avLst/>
          </a:prstGeom>
        </p:spPr>
      </p:pic>
      <p:pic>
        <p:nvPicPr>
          <p:cNvPr id="11" name="Picture 10" descr="A close-up of a device&#10;&#10;Description automatically generated with low confidence">
            <a:extLst>
              <a:ext uri="{FF2B5EF4-FFF2-40B4-BE49-F238E27FC236}">
                <a16:creationId xmlns:a16="http://schemas.microsoft.com/office/drawing/2014/main" id="{C4A4C3A4-E388-F8F4-A7F3-9B73C8F03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401"/>
            <a:ext cx="12192000" cy="3581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1B46E-7E86-E23E-2D79-6C0F066528A7}"/>
              </a:ext>
            </a:extLst>
          </p:cNvPr>
          <p:cNvSpPr txBox="1"/>
          <p:nvPr/>
        </p:nvSpPr>
        <p:spPr>
          <a:xfrm>
            <a:off x="0" y="6596390"/>
            <a:ext cx="73755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Source: https://twitter.com/markmiodownik/status/1574313785569034241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5F5E9-4E9C-E828-6FB8-529C7927AC59}"/>
              </a:ext>
            </a:extLst>
          </p:cNvPr>
          <p:cNvSpPr txBox="1"/>
          <p:nvPr/>
        </p:nvSpPr>
        <p:spPr>
          <a:xfrm>
            <a:off x="0" y="3014791"/>
            <a:ext cx="10092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Source: </a:t>
            </a:r>
            <a:r>
              <a:rPr lang="en-GB" sz="1100" dirty="0" err="1"/>
              <a:t>ElfBar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80916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B77D08-C373-F229-2D4B-B589881CD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04E5FC-6B81-CA3A-555D-7D1253548BE5}"/>
              </a:ext>
            </a:extLst>
          </p:cNvPr>
          <p:cNvSpPr txBox="1">
            <a:spLocks/>
          </p:cNvSpPr>
          <p:nvPr/>
        </p:nvSpPr>
        <p:spPr bwMode="auto">
          <a:xfrm>
            <a:off x="401863" y="611865"/>
            <a:ext cx="11388273" cy="108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Why do people vape?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D8245D5D-FB0E-DEF2-AA93-D9E8CEA9E127}"/>
              </a:ext>
            </a:extLst>
          </p:cNvPr>
          <p:cNvSpPr txBox="1">
            <a:spLocks/>
          </p:cNvSpPr>
          <p:nvPr/>
        </p:nvSpPr>
        <p:spPr>
          <a:xfrm>
            <a:off x="611275" y="2315519"/>
            <a:ext cx="11272169" cy="3217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So far, our survey has found that the </a:t>
            </a:r>
            <a:r>
              <a:rPr lang="en-GB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TOP THREE </a:t>
            </a: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reasons people vape are: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I am addicted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It relaxes 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0000"/>
                </a:solidFill>
                <a:latin typeface="Century Gothic" panose="020B0502020202020204" pitchFamily="34" charset="0"/>
              </a:rPr>
              <a:t>I like the flavours and taste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B155DF-D080-7399-C195-EAABFB57A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411" y="3429000"/>
            <a:ext cx="1958578" cy="29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6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person's head with different colored objects&#10;&#10;Description automatically generated">
            <a:extLst>
              <a:ext uri="{FF2B5EF4-FFF2-40B4-BE49-F238E27FC236}">
                <a16:creationId xmlns:a16="http://schemas.microsoft.com/office/drawing/2014/main" id="{1676D5D1-C926-68CA-1FCF-7383AD52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AFE3AD-A13E-371F-154A-93F5D2CBCC43}"/>
              </a:ext>
            </a:extLst>
          </p:cNvPr>
          <p:cNvSpPr/>
          <p:nvPr/>
        </p:nvSpPr>
        <p:spPr>
          <a:xfrm>
            <a:off x="112143" y="1039527"/>
            <a:ext cx="6144278" cy="694381"/>
          </a:xfrm>
          <a:prstGeom prst="rect">
            <a:avLst/>
          </a:prstGeom>
          <a:solidFill>
            <a:srgbClr val="756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756B9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CA1F19-D4D2-76A2-76DD-6EFECB07726C}"/>
              </a:ext>
            </a:extLst>
          </p:cNvPr>
          <p:cNvSpPr/>
          <p:nvPr/>
        </p:nvSpPr>
        <p:spPr>
          <a:xfrm>
            <a:off x="18662" y="1752570"/>
            <a:ext cx="6144278" cy="694381"/>
          </a:xfrm>
          <a:prstGeom prst="rect">
            <a:avLst/>
          </a:prstGeom>
          <a:solidFill>
            <a:srgbClr val="756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56FD15-423A-B377-3FFA-FCF83F010603}"/>
              </a:ext>
            </a:extLst>
          </p:cNvPr>
          <p:cNvSpPr/>
          <p:nvPr/>
        </p:nvSpPr>
        <p:spPr>
          <a:xfrm>
            <a:off x="112143" y="2552025"/>
            <a:ext cx="6144278" cy="976179"/>
          </a:xfrm>
          <a:prstGeom prst="rect">
            <a:avLst/>
          </a:prstGeom>
          <a:solidFill>
            <a:srgbClr val="756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3F772A-2F02-5158-614F-3DC3B9A16A74}"/>
              </a:ext>
            </a:extLst>
          </p:cNvPr>
          <p:cNvSpPr/>
          <p:nvPr/>
        </p:nvSpPr>
        <p:spPr>
          <a:xfrm>
            <a:off x="112143" y="3624578"/>
            <a:ext cx="6144278" cy="1059565"/>
          </a:xfrm>
          <a:prstGeom prst="rect">
            <a:avLst/>
          </a:prstGeom>
          <a:solidFill>
            <a:srgbClr val="756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F3884-DC6E-3095-DEA7-D479103080E9}"/>
              </a:ext>
            </a:extLst>
          </p:cNvPr>
          <p:cNvSpPr/>
          <p:nvPr/>
        </p:nvSpPr>
        <p:spPr>
          <a:xfrm>
            <a:off x="112143" y="4780517"/>
            <a:ext cx="6144278" cy="1059565"/>
          </a:xfrm>
          <a:prstGeom prst="rect">
            <a:avLst/>
          </a:prstGeom>
          <a:solidFill>
            <a:srgbClr val="756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88F03E-BD83-381F-ABAC-84D85A4412B8}"/>
              </a:ext>
            </a:extLst>
          </p:cNvPr>
          <p:cNvSpPr/>
          <p:nvPr/>
        </p:nvSpPr>
        <p:spPr>
          <a:xfrm>
            <a:off x="112143" y="5936456"/>
            <a:ext cx="6144278" cy="740389"/>
          </a:xfrm>
          <a:prstGeom prst="rect">
            <a:avLst/>
          </a:prstGeom>
          <a:solidFill>
            <a:srgbClr val="756B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0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B20628-A4BE-A4EE-D883-F4324306A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6C9632-9825-FF64-65E8-D57081253F5C}"/>
              </a:ext>
            </a:extLst>
          </p:cNvPr>
          <p:cNvSpPr/>
          <p:nvPr/>
        </p:nvSpPr>
        <p:spPr>
          <a:xfrm>
            <a:off x="317241" y="343795"/>
            <a:ext cx="11560628" cy="6146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2B9CB230-53C8-FF04-2BC0-26C0D2098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793" y="1407798"/>
            <a:ext cx="2411760" cy="241176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BD8AA5-CCB9-8C2B-3B60-14D48FA4C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01" y="1714963"/>
            <a:ext cx="2106352" cy="2106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AFCBC-5AB3-5707-CF94-E9FB7438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89" y="3766958"/>
            <a:ext cx="2286136" cy="22861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902237-D7E9-7099-41AB-501417F672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735" y="3766958"/>
            <a:ext cx="2343232" cy="2343232"/>
          </a:xfrm>
          <a:prstGeom prst="rect">
            <a:avLst/>
          </a:prstGeom>
        </p:spPr>
      </p:pic>
      <p:pic>
        <p:nvPicPr>
          <p:cNvPr id="3" name="Picture 2" descr="A black and orange logo&#10;&#10;Description automatically generated with low confidence">
            <a:extLst>
              <a:ext uri="{FF2B5EF4-FFF2-40B4-BE49-F238E27FC236}">
                <a16:creationId xmlns:a16="http://schemas.microsoft.com/office/drawing/2014/main" id="{AEAB3952-016A-3F41-8DD6-12E383B6C9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56" y="5930618"/>
            <a:ext cx="1462744" cy="450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7BA81-C368-5A1C-2EB6-DBCF43120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048" y="1396783"/>
            <a:ext cx="6068012" cy="2496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795C153-E481-58C2-B87E-F3B1BD8944E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015558" y="593594"/>
            <a:ext cx="8291512" cy="993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6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What’s in a vape?</a:t>
            </a:r>
          </a:p>
        </p:txBody>
      </p:sp>
      <p:pic>
        <p:nvPicPr>
          <p:cNvPr id="15" name="Picture 14" descr="A picture containing indoor, lighter, surface&#10;&#10;Description automatically generated">
            <a:extLst>
              <a:ext uri="{FF2B5EF4-FFF2-40B4-BE49-F238E27FC236}">
                <a16:creationId xmlns:a16="http://schemas.microsoft.com/office/drawing/2014/main" id="{AC01A825-4FD6-D6B7-BEFA-76D8023A55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2" y="2012715"/>
            <a:ext cx="3211206" cy="361368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203C4C-4024-14FA-B585-FAB26E8AE57E}"/>
              </a:ext>
            </a:extLst>
          </p:cNvPr>
          <p:cNvSpPr/>
          <p:nvPr/>
        </p:nvSpPr>
        <p:spPr>
          <a:xfrm>
            <a:off x="4245268" y="2693881"/>
            <a:ext cx="210635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=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2137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AB18CBD6B4994FABE04746DED133CB" ma:contentTypeVersion="15" ma:contentTypeDescription="Create a new document." ma:contentTypeScope="" ma:versionID="300875646150f9279a4131bf108303c7">
  <xsd:schema xmlns:xsd="http://www.w3.org/2001/XMLSchema" xmlns:xs="http://www.w3.org/2001/XMLSchema" xmlns:p="http://schemas.microsoft.com/office/2006/metadata/properties" xmlns:ns3="84a25247-2889-4f8a-9717-b3496556de7b" xmlns:ns4="49c415ef-2b92-4477-b3d9-a9fccc965e26" targetNamespace="http://schemas.microsoft.com/office/2006/metadata/properties" ma:root="true" ma:fieldsID="0c903753b3ed873e01fb62d2c89bf7f6" ns3:_="" ns4:_="">
    <xsd:import namespace="84a25247-2889-4f8a-9717-b3496556de7b"/>
    <xsd:import namespace="49c415ef-2b92-4477-b3d9-a9fccc965e2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25247-2889-4f8a-9717-b3496556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c415ef-2b92-4477-b3d9-a9fccc965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c415ef-2b92-4477-b3d9-a9fccc965e26" xsi:nil="true"/>
  </documentManagement>
</p:properties>
</file>

<file path=customXml/itemProps1.xml><?xml version="1.0" encoding="utf-8"?>
<ds:datastoreItem xmlns:ds="http://schemas.openxmlformats.org/officeDocument/2006/customXml" ds:itemID="{A3714F20-EF20-4EF5-A888-3EBCD35514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F38EDF-7601-4E60-B741-786035D0E9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a25247-2889-4f8a-9717-b3496556de7b"/>
    <ds:schemaRef ds:uri="49c415ef-2b92-4477-b3d9-a9fccc965e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FF9249A-070F-49B1-BC4A-852B84B565E6}">
  <ds:schemaRefs>
    <ds:schemaRef ds:uri="84a25247-2889-4f8a-9717-b3496556de7b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49c415ef-2b92-4477-b3d9-a9fccc965e2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1570</Words>
  <Application>Microsoft Office PowerPoint</Application>
  <PresentationFormat>Widescreen</PresentationFormat>
  <Paragraphs>293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What is a vape?</vt:lpstr>
      <vt:lpstr>PowerPoint Presentation</vt:lpstr>
      <vt:lpstr>PowerPoint Presentation</vt:lpstr>
      <vt:lpstr>PowerPoint Presentation</vt:lpstr>
      <vt:lpstr>What’s in a vape?</vt:lpstr>
      <vt:lpstr>PowerPoint Presentation</vt:lpstr>
      <vt:lpstr>PowerPoint Presentation</vt:lpstr>
      <vt:lpstr>Vapes &amp; The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Tobacco?</vt:lpstr>
      <vt:lpstr>Chemicals in tobacco…</vt:lpstr>
      <vt:lpstr>Chemicals in tobacco… continued</vt:lpstr>
      <vt:lpstr>PowerPoint Presentation</vt:lpstr>
      <vt:lpstr>Nicotine Withdrawal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Robbie Stevenson</dc:creator>
  <cp:lastModifiedBy>Robbie Stevenson</cp:lastModifiedBy>
  <cp:revision>5</cp:revision>
  <cp:lastPrinted>2023-11-01T15:20:16Z</cp:lastPrinted>
  <dcterms:created xsi:type="dcterms:W3CDTF">2023-10-24T11:21:39Z</dcterms:created>
  <dcterms:modified xsi:type="dcterms:W3CDTF">2023-11-02T15:02:35Z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0x01010046AB18CBD6B4994FABE04746DED133CB</vt:lpwstr>
  </property>
</Properties>
</file>